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48" r:id="rId3"/>
    <p:sldMasterId id="2147483684" r:id="rId4"/>
  </p:sldMasterIdLst>
  <p:notesMasterIdLst>
    <p:notesMasterId r:id="rId20"/>
  </p:notesMasterIdLst>
  <p:sldIdLst>
    <p:sldId id="272" r:id="rId5"/>
    <p:sldId id="274" r:id="rId6"/>
    <p:sldId id="275" r:id="rId7"/>
    <p:sldId id="273" r:id="rId8"/>
    <p:sldId id="276" r:id="rId9"/>
    <p:sldId id="277" r:id="rId10"/>
    <p:sldId id="278" r:id="rId11"/>
    <p:sldId id="279" r:id="rId12"/>
    <p:sldId id="270" r:id="rId13"/>
    <p:sldId id="265" r:id="rId14"/>
    <p:sldId id="268" r:id="rId15"/>
    <p:sldId id="267" r:id="rId16"/>
    <p:sldId id="271" r:id="rId17"/>
    <p:sldId id="282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F748F-D84F-D2C9-575A-50268ADE6127}" v="783" dt="2022-11-11T17:49:22.205"/>
    <p1510:client id="{53184BAB-B3B5-441D-BFB5-DB27E991C623}" v="406" dt="2022-11-11T11:46:12.165"/>
    <p1510:client id="{70F3D70F-CC5F-44D2-2F63-B15DB02FA2AF}" v="499" dt="2022-11-11T18:43:49.010"/>
    <p1510:client id="{759E4956-16A7-F75F-0A2C-E63BB0D7F9CC}" v="26" dt="2022-11-11T11:20:01.724"/>
    <p1510:client id="{861BEFAE-F702-A53D-04DB-AECA9DE2104E}" v="81" dt="2022-11-12T05:55:26.508"/>
    <p1510:client id="{A42D68CF-B068-D01C-61F0-D36EF827A3C3}" v="551" dt="2022-11-12T03:06:05.179"/>
    <p1510:client id="{A4517FC2-2E65-BE33-FAA5-3809F05A861C}" v="249" dt="2022-11-12T04:05:16.051"/>
    <p1510:client id="{ACFC2D14-946A-2791-90F9-D13E2121A72C}" v="147" dt="2022-11-12T03:21:09.723"/>
    <p1510:client id="{C00472F0-B6BD-9BBA-E475-265F7A1D586A}" v="395" dt="2022-11-11T11:34:34.505"/>
    <p1510:client id="{D139373C-89E2-4ACC-7592-63E135B7AE12}" v="601" dt="2022-11-11T14:49:27.020"/>
    <p1510:client id="{DADC19BE-E46A-0311-32A9-A22B9A77EDDB}" v="29" dt="2022-11-12T06:58:32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9CEC49-05C2-4247-BC0A-606726956E2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1D9ACE2-3649-4C66-AF87-752EC09CC914}">
      <dgm:prSet/>
      <dgm:spPr/>
      <dgm:t>
        <a:bodyPr/>
        <a:lstStyle/>
        <a:p>
          <a:r>
            <a:rPr lang="en-US"/>
            <a:t>Objective of project work</a:t>
          </a:r>
        </a:p>
      </dgm:t>
    </dgm:pt>
    <dgm:pt modelId="{A70D6FCB-853C-4450-AFC6-6D3FB5E0F245}" type="parTrans" cxnId="{2C5D8E7C-9C1B-4E3C-A602-100380970248}">
      <dgm:prSet/>
      <dgm:spPr/>
      <dgm:t>
        <a:bodyPr/>
        <a:lstStyle/>
        <a:p>
          <a:endParaRPr lang="en-US"/>
        </a:p>
      </dgm:t>
    </dgm:pt>
    <dgm:pt modelId="{0B46B078-C0EE-4ED3-832C-110F84A95885}" type="sibTrans" cxnId="{2C5D8E7C-9C1B-4E3C-A602-100380970248}">
      <dgm:prSet/>
      <dgm:spPr/>
      <dgm:t>
        <a:bodyPr/>
        <a:lstStyle/>
        <a:p>
          <a:endParaRPr lang="en-US"/>
        </a:p>
      </dgm:t>
    </dgm:pt>
    <dgm:pt modelId="{FB45AA3B-4467-446F-A354-D57D9A0292CC}">
      <dgm:prSet/>
      <dgm:spPr/>
      <dgm:t>
        <a:bodyPr/>
        <a:lstStyle/>
        <a:p>
          <a:r>
            <a:rPr lang="en-US"/>
            <a:t>Existing system</a:t>
          </a:r>
        </a:p>
      </dgm:t>
    </dgm:pt>
    <dgm:pt modelId="{14ABCA40-BB57-47B0-94D9-97F1A40E7EB1}" type="parTrans" cxnId="{96C2EAB2-8402-4520-A2FE-0E54C972CC73}">
      <dgm:prSet/>
      <dgm:spPr/>
      <dgm:t>
        <a:bodyPr/>
        <a:lstStyle/>
        <a:p>
          <a:endParaRPr lang="en-US"/>
        </a:p>
      </dgm:t>
    </dgm:pt>
    <dgm:pt modelId="{7DACE5F0-1D60-48C0-B290-001FBFC7EEFB}" type="sibTrans" cxnId="{96C2EAB2-8402-4520-A2FE-0E54C972CC73}">
      <dgm:prSet/>
      <dgm:spPr/>
      <dgm:t>
        <a:bodyPr/>
        <a:lstStyle/>
        <a:p>
          <a:endParaRPr lang="en-US"/>
        </a:p>
      </dgm:t>
    </dgm:pt>
    <dgm:pt modelId="{1E1E615C-9F3B-48FD-B3D3-2C07C253D3B7}">
      <dgm:prSet/>
      <dgm:spPr/>
      <dgm:t>
        <a:bodyPr/>
        <a:lstStyle/>
        <a:p>
          <a:r>
            <a:rPr lang="en-US"/>
            <a:t>Proposed system</a:t>
          </a:r>
        </a:p>
      </dgm:t>
    </dgm:pt>
    <dgm:pt modelId="{29DE55E6-4B96-4464-9D89-A077ABFC22AA}" type="parTrans" cxnId="{C95351DF-939B-4BEC-804E-6E85EC94DC45}">
      <dgm:prSet/>
      <dgm:spPr/>
      <dgm:t>
        <a:bodyPr/>
        <a:lstStyle/>
        <a:p>
          <a:endParaRPr lang="en-US"/>
        </a:p>
      </dgm:t>
    </dgm:pt>
    <dgm:pt modelId="{95E015BF-6CDC-471B-A725-D62D3ECA237B}" type="sibTrans" cxnId="{C95351DF-939B-4BEC-804E-6E85EC94DC45}">
      <dgm:prSet/>
      <dgm:spPr/>
      <dgm:t>
        <a:bodyPr/>
        <a:lstStyle/>
        <a:p>
          <a:endParaRPr lang="en-US"/>
        </a:p>
      </dgm:t>
    </dgm:pt>
    <dgm:pt modelId="{C4A9EBB7-348E-4596-BF13-28F13BA5EE36}">
      <dgm:prSet/>
      <dgm:spPr/>
      <dgm:t>
        <a:bodyPr/>
        <a:lstStyle/>
        <a:p>
          <a:r>
            <a:rPr lang="en-US"/>
            <a:t>Expected outcome</a:t>
          </a:r>
        </a:p>
      </dgm:t>
    </dgm:pt>
    <dgm:pt modelId="{58738800-B788-404C-A372-F219BD017EB1}" type="parTrans" cxnId="{9AB723AD-47B7-40A1-8E44-A9926373A18A}">
      <dgm:prSet/>
      <dgm:spPr/>
      <dgm:t>
        <a:bodyPr/>
        <a:lstStyle/>
        <a:p>
          <a:endParaRPr lang="en-US"/>
        </a:p>
      </dgm:t>
    </dgm:pt>
    <dgm:pt modelId="{51C58DBA-A2DF-4E64-A1E4-2F324C4ACF97}" type="sibTrans" cxnId="{9AB723AD-47B7-40A1-8E44-A9926373A18A}">
      <dgm:prSet/>
      <dgm:spPr/>
      <dgm:t>
        <a:bodyPr/>
        <a:lstStyle/>
        <a:p>
          <a:endParaRPr lang="en-US"/>
        </a:p>
      </dgm:t>
    </dgm:pt>
    <dgm:pt modelId="{1AD08064-2BF0-40C2-8AE3-A765350C996D}" type="pres">
      <dgm:prSet presAssocID="{FC9CEC49-05C2-4247-BC0A-606726956E28}" presName="outerComposite" presStyleCnt="0">
        <dgm:presLayoutVars>
          <dgm:chMax val="5"/>
          <dgm:dir/>
          <dgm:resizeHandles val="exact"/>
        </dgm:presLayoutVars>
      </dgm:prSet>
      <dgm:spPr/>
    </dgm:pt>
    <dgm:pt modelId="{EBB455CF-A885-4B27-8EAA-2A1A93A2F3AA}" type="pres">
      <dgm:prSet presAssocID="{FC9CEC49-05C2-4247-BC0A-606726956E28}" presName="dummyMaxCanvas" presStyleCnt="0">
        <dgm:presLayoutVars/>
      </dgm:prSet>
      <dgm:spPr/>
    </dgm:pt>
    <dgm:pt modelId="{27C9BCBB-39EF-4BB5-85DC-43E25CE8A5BA}" type="pres">
      <dgm:prSet presAssocID="{FC9CEC49-05C2-4247-BC0A-606726956E28}" presName="FourNodes_1" presStyleLbl="node1" presStyleIdx="0" presStyleCnt="4">
        <dgm:presLayoutVars>
          <dgm:bulletEnabled val="1"/>
        </dgm:presLayoutVars>
      </dgm:prSet>
      <dgm:spPr/>
    </dgm:pt>
    <dgm:pt modelId="{C98B59E4-68FE-48FC-8985-94697793E807}" type="pres">
      <dgm:prSet presAssocID="{FC9CEC49-05C2-4247-BC0A-606726956E28}" presName="FourNodes_2" presStyleLbl="node1" presStyleIdx="1" presStyleCnt="4">
        <dgm:presLayoutVars>
          <dgm:bulletEnabled val="1"/>
        </dgm:presLayoutVars>
      </dgm:prSet>
      <dgm:spPr/>
    </dgm:pt>
    <dgm:pt modelId="{825A0643-064E-4FCE-B43B-EA9F70E8DD1B}" type="pres">
      <dgm:prSet presAssocID="{FC9CEC49-05C2-4247-BC0A-606726956E28}" presName="FourNodes_3" presStyleLbl="node1" presStyleIdx="2" presStyleCnt="4">
        <dgm:presLayoutVars>
          <dgm:bulletEnabled val="1"/>
        </dgm:presLayoutVars>
      </dgm:prSet>
      <dgm:spPr/>
    </dgm:pt>
    <dgm:pt modelId="{72EA9720-283A-4E09-BDB1-D0D558C83187}" type="pres">
      <dgm:prSet presAssocID="{FC9CEC49-05C2-4247-BC0A-606726956E28}" presName="FourNodes_4" presStyleLbl="node1" presStyleIdx="3" presStyleCnt="4">
        <dgm:presLayoutVars>
          <dgm:bulletEnabled val="1"/>
        </dgm:presLayoutVars>
      </dgm:prSet>
      <dgm:spPr/>
    </dgm:pt>
    <dgm:pt modelId="{FDC6C840-3F4F-4FF4-8DAE-46648B3EB4C6}" type="pres">
      <dgm:prSet presAssocID="{FC9CEC49-05C2-4247-BC0A-606726956E28}" presName="FourConn_1-2" presStyleLbl="fgAccFollowNode1" presStyleIdx="0" presStyleCnt="3">
        <dgm:presLayoutVars>
          <dgm:bulletEnabled val="1"/>
        </dgm:presLayoutVars>
      </dgm:prSet>
      <dgm:spPr/>
    </dgm:pt>
    <dgm:pt modelId="{FA7FACAA-6477-48C0-8F18-EE67043E2EC0}" type="pres">
      <dgm:prSet presAssocID="{FC9CEC49-05C2-4247-BC0A-606726956E28}" presName="FourConn_2-3" presStyleLbl="fgAccFollowNode1" presStyleIdx="1" presStyleCnt="3">
        <dgm:presLayoutVars>
          <dgm:bulletEnabled val="1"/>
        </dgm:presLayoutVars>
      </dgm:prSet>
      <dgm:spPr/>
    </dgm:pt>
    <dgm:pt modelId="{56A479FD-7A31-4D82-8E48-4BDEDECAE3B0}" type="pres">
      <dgm:prSet presAssocID="{FC9CEC49-05C2-4247-BC0A-606726956E28}" presName="FourConn_3-4" presStyleLbl="fgAccFollowNode1" presStyleIdx="2" presStyleCnt="3">
        <dgm:presLayoutVars>
          <dgm:bulletEnabled val="1"/>
        </dgm:presLayoutVars>
      </dgm:prSet>
      <dgm:spPr/>
    </dgm:pt>
    <dgm:pt modelId="{D3D82511-D486-442A-91A6-32D43BE4C11F}" type="pres">
      <dgm:prSet presAssocID="{FC9CEC49-05C2-4247-BC0A-606726956E28}" presName="FourNodes_1_text" presStyleLbl="node1" presStyleIdx="3" presStyleCnt="4">
        <dgm:presLayoutVars>
          <dgm:bulletEnabled val="1"/>
        </dgm:presLayoutVars>
      </dgm:prSet>
      <dgm:spPr/>
    </dgm:pt>
    <dgm:pt modelId="{A8F91D03-3937-4B38-A270-2B3276167B78}" type="pres">
      <dgm:prSet presAssocID="{FC9CEC49-05C2-4247-BC0A-606726956E28}" presName="FourNodes_2_text" presStyleLbl="node1" presStyleIdx="3" presStyleCnt="4">
        <dgm:presLayoutVars>
          <dgm:bulletEnabled val="1"/>
        </dgm:presLayoutVars>
      </dgm:prSet>
      <dgm:spPr/>
    </dgm:pt>
    <dgm:pt modelId="{06D670D1-EBDF-4B9B-B329-231ABBEEB65D}" type="pres">
      <dgm:prSet presAssocID="{FC9CEC49-05C2-4247-BC0A-606726956E28}" presName="FourNodes_3_text" presStyleLbl="node1" presStyleIdx="3" presStyleCnt="4">
        <dgm:presLayoutVars>
          <dgm:bulletEnabled val="1"/>
        </dgm:presLayoutVars>
      </dgm:prSet>
      <dgm:spPr/>
    </dgm:pt>
    <dgm:pt modelId="{D6E086B7-1D8B-4FD7-8ED4-8C57C70ACE81}" type="pres">
      <dgm:prSet presAssocID="{FC9CEC49-05C2-4247-BC0A-606726956E2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2D3FB00-D796-4167-BC11-180B3BADAB56}" type="presOf" srcId="{FB45AA3B-4467-446F-A354-D57D9A0292CC}" destId="{C98B59E4-68FE-48FC-8985-94697793E807}" srcOrd="0" destOrd="0" presId="urn:microsoft.com/office/officeart/2005/8/layout/vProcess5"/>
    <dgm:cxn modelId="{4C6A5611-B895-45A1-9F01-25D74E77E9DA}" type="presOf" srcId="{0B46B078-C0EE-4ED3-832C-110F84A95885}" destId="{FDC6C840-3F4F-4FF4-8DAE-46648B3EB4C6}" srcOrd="0" destOrd="0" presId="urn:microsoft.com/office/officeart/2005/8/layout/vProcess5"/>
    <dgm:cxn modelId="{40CB7C27-0981-481D-974B-EA2EC56774C5}" type="presOf" srcId="{61D9ACE2-3649-4C66-AF87-752EC09CC914}" destId="{27C9BCBB-39EF-4BB5-85DC-43E25CE8A5BA}" srcOrd="0" destOrd="0" presId="urn:microsoft.com/office/officeart/2005/8/layout/vProcess5"/>
    <dgm:cxn modelId="{2A252039-03FE-4B4B-8D1A-CBCDF2F72006}" type="presOf" srcId="{1E1E615C-9F3B-48FD-B3D3-2C07C253D3B7}" destId="{06D670D1-EBDF-4B9B-B329-231ABBEEB65D}" srcOrd="1" destOrd="0" presId="urn:microsoft.com/office/officeart/2005/8/layout/vProcess5"/>
    <dgm:cxn modelId="{8632333B-5746-4B0F-8445-D748CAC7207C}" type="presOf" srcId="{1E1E615C-9F3B-48FD-B3D3-2C07C253D3B7}" destId="{825A0643-064E-4FCE-B43B-EA9F70E8DD1B}" srcOrd="0" destOrd="0" presId="urn:microsoft.com/office/officeart/2005/8/layout/vProcess5"/>
    <dgm:cxn modelId="{7A4D105F-C005-4B8D-9E1C-0820AE604AE0}" type="presOf" srcId="{C4A9EBB7-348E-4596-BF13-28F13BA5EE36}" destId="{72EA9720-283A-4E09-BDB1-D0D558C83187}" srcOrd="0" destOrd="0" presId="urn:microsoft.com/office/officeart/2005/8/layout/vProcess5"/>
    <dgm:cxn modelId="{BE301444-1D4E-4F68-8EF0-1AC9E2BD71A7}" type="presOf" srcId="{C4A9EBB7-348E-4596-BF13-28F13BA5EE36}" destId="{D6E086B7-1D8B-4FD7-8ED4-8C57C70ACE81}" srcOrd="1" destOrd="0" presId="urn:microsoft.com/office/officeart/2005/8/layout/vProcess5"/>
    <dgm:cxn modelId="{FEE67178-6060-4528-9945-776BF2939BF0}" type="presOf" srcId="{61D9ACE2-3649-4C66-AF87-752EC09CC914}" destId="{D3D82511-D486-442A-91A6-32D43BE4C11F}" srcOrd="1" destOrd="0" presId="urn:microsoft.com/office/officeart/2005/8/layout/vProcess5"/>
    <dgm:cxn modelId="{4EA26D5A-3BC6-49F2-9E52-6E6AEF0D6DB7}" type="presOf" srcId="{FB45AA3B-4467-446F-A354-D57D9A0292CC}" destId="{A8F91D03-3937-4B38-A270-2B3276167B78}" srcOrd="1" destOrd="0" presId="urn:microsoft.com/office/officeart/2005/8/layout/vProcess5"/>
    <dgm:cxn modelId="{2C5D8E7C-9C1B-4E3C-A602-100380970248}" srcId="{FC9CEC49-05C2-4247-BC0A-606726956E28}" destId="{61D9ACE2-3649-4C66-AF87-752EC09CC914}" srcOrd="0" destOrd="0" parTransId="{A70D6FCB-853C-4450-AFC6-6D3FB5E0F245}" sibTransId="{0B46B078-C0EE-4ED3-832C-110F84A95885}"/>
    <dgm:cxn modelId="{CB70739A-A112-4425-AFD3-CD2159DF4F00}" type="presOf" srcId="{7DACE5F0-1D60-48C0-B290-001FBFC7EEFB}" destId="{FA7FACAA-6477-48C0-8F18-EE67043E2EC0}" srcOrd="0" destOrd="0" presId="urn:microsoft.com/office/officeart/2005/8/layout/vProcess5"/>
    <dgm:cxn modelId="{328C369C-C391-4C44-A043-73500825A6D2}" type="presOf" srcId="{95E015BF-6CDC-471B-A725-D62D3ECA237B}" destId="{56A479FD-7A31-4D82-8E48-4BDEDECAE3B0}" srcOrd="0" destOrd="0" presId="urn:microsoft.com/office/officeart/2005/8/layout/vProcess5"/>
    <dgm:cxn modelId="{9AB723AD-47B7-40A1-8E44-A9926373A18A}" srcId="{FC9CEC49-05C2-4247-BC0A-606726956E28}" destId="{C4A9EBB7-348E-4596-BF13-28F13BA5EE36}" srcOrd="3" destOrd="0" parTransId="{58738800-B788-404C-A372-F219BD017EB1}" sibTransId="{51C58DBA-A2DF-4E64-A1E4-2F324C4ACF97}"/>
    <dgm:cxn modelId="{96C2EAB2-8402-4520-A2FE-0E54C972CC73}" srcId="{FC9CEC49-05C2-4247-BC0A-606726956E28}" destId="{FB45AA3B-4467-446F-A354-D57D9A0292CC}" srcOrd="1" destOrd="0" parTransId="{14ABCA40-BB57-47B0-94D9-97F1A40E7EB1}" sibTransId="{7DACE5F0-1D60-48C0-B290-001FBFC7EEFB}"/>
    <dgm:cxn modelId="{C95351DF-939B-4BEC-804E-6E85EC94DC45}" srcId="{FC9CEC49-05C2-4247-BC0A-606726956E28}" destId="{1E1E615C-9F3B-48FD-B3D3-2C07C253D3B7}" srcOrd="2" destOrd="0" parTransId="{29DE55E6-4B96-4464-9D89-A077ABFC22AA}" sibTransId="{95E015BF-6CDC-471B-A725-D62D3ECA237B}"/>
    <dgm:cxn modelId="{4266F1E0-6F29-401F-A154-ACD8E7CBC701}" type="presOf" srcId="{FC9CEC49-05C2-4247-BC0A-606726956E28}" destId="{1AD08064-2BF0-40C2-8AE3-A765350C996D}" srcOrd="0" destOrd="0" presId="urn:microsoft.com/office/officeart/2005/8/layout/vProcess5"/>
    <dgm:cxn modelId="{C07D6A04-4AEF-4A1B-9451-3893DC64A9AD}" type="presParOf" srcId="{1AD08064-2BF0-40C2-8AE3-A765350C996D}" destId="{EBB455CF-A885-4B27-8EAA-2A1A93A2F3AA}" srcOrd="0" destOrd="0" presId="urn:microsoft.com/office/officeart/2005/8/layout/vProcess5"/>
    <dgm:cxn modelId="{DB1DDA91-DC8F-4928-BFEE-E5DFAE4B987A}" type="presParOf" srcId="{1AD08064-2BF0-40C2-8AE3-A765350C996D}" destId="{27C9BCBB-39EF-4BB5-85DC-43E25CE8A5BA}" srcOrd="1" destOrd="0" presId="urn:microsoft.com/office/officeart/2005/8/layout/vProcess5"/>
    <dgm:cxn modelId="{6FA14CDB-2247-467B-8780-9B76712AA88E}" type="presParOf" srcId="{1AD08064-2BF0-40C2-8AE3-A765350C996D}" destId="{C98B59E4-68FE-48FC-8985-94697793E807}" srcOrd="2" destOrd="0" presId="urn:microsoft.com/office/officeart/2005/8/layout/vProcess5"/>
    <dgm:cxn modelId="{51FBC78A-EC3B-41B4-88F8-388F33B3CD07}" type="presParOf" srcId="{1AD08064-2BF0-40C2-8AE3-A765350C996D}" destId="{825A0643-064E-4FCE-B43B-EA9F70E8DD1B}" srcOrd="3" destOrd="0" presId="urn:microsoft.com/office/officeart/2005/8/layout/vProcess5"/>
    <dgm:cxn modelId="{135DFF9B-693E-4144-BEDE-E504D029E1D4}" type="presParOf" srcId="{1AD08064-2BF0-40C2-8AE3-A765350C996D}" destId="{72EA9720-283A-4E09-BDB1-D0D558C83187}" srcOrd="4" destOrd="0" presId="urn:microsoft.com/office/officeart/2005/8/layout/vProcess5"/>
    <dgm:cxn modelId="{21088AC6-0C25-4C02-948F-4773DFC7BEF6}" type="presParOf" srcId="{1AD08064-2BF0-40C2-8AE3-A765350C996D}" destId="{FDC6C840-3F4F-4FF4-8DAE-46648B3EB4C6}" srcOrd="5" destOrd="0" presId="urn:microsoft.com/office/officeart/2005/8/layout/vProcess5"/>
    <dgm:cxn modelId="{88294016-2767-48D3-80AD-23299C143493}" type="presParOf" srcId="{1AD08064-2BF0-40C2-8AE3-A765350C996D}" destId="{FA7FACAA-6477-48C0-8F18-EE67043E2EC0}" srcOrd="6" destOrd="0" presId="urn:microsoft.com/office/officeart/2005/8/layout/vProcess5"/>
    <dgm:cxn modelId="{E401C184-576F-47A0-A4FC-26B4384C6FBF}" type="presParOf" srcId="{1AD08064-2BF0-40C2-8AE3-A765350C996D}" destId="{56A479FD-7A31-4D82-8E48-4BDEDECAE3B0}" srcOrd="7" destOrd="0" presId="urn:microsoft.com/office/officeart/2005/8/layout/vProcess5"/>
    <dgm:cxn modelId="{939810A9-B76E-40ED-9681-96A28BC41151}" type="presParOf" srcId="{1AD08064-2BF0-40C2-8AE3-A765350C996D}" destId="{D3D82511-D486-442A-91A6-32D43BE4C11F}" srcOrd="8" destOrd="0" presId="urn:microsoft.com/office/officeart/2005/8/layout/vProcess5"/>
    <dgm:cxn modelId="{731AC8AA-C579-4DF9-AE06-618B44B3DFE2}" type="presParOf" srcId="{1AD08064-2BF0-40C2-8AE3-A765350C996D}" destId="{A8F91D03-3937-4B38-A270-2B3276167B78}" srcOrd="9" destOrd="0" presId="urn:microsoft.com/office/officeart/2005/8/layout/vProcess5"/>
    <dgm:cxn modelId="{D58E8D59-6C96-476A-A936-34AF90DB3184}" type="presParOf" srcId="{1AD08064-2BF0-40C2-8AE3-A765350C996D}" destId="{06D670D1-EBDF-4B9B-B329-231ABBEEB65D}" srcOrd="10" destOrd="0" presId="urn:microsoft.com/office/officeart/2005/8/layout/vProcess5"/>
    <dgm:cxn modelId="{761AFE4D-93C9-48EA-A711-9E36A8602A9C}" type="presParOf" srcId="{1AD08064-2BF0-40C2-8AE3-A765350C996D}" destId="{D6E086B7-1D8B-4FD7-8ED4-8C57C70ACE8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9BCBB-39EF-4BB5-85DC-43E25CE8A5BA}">
      <dsp:nvSpPr>
        <dsp:cNvPr id="0" name=""/>
        <dsp:cNvSpPr/>
      </dsp:nvSpPr>
      <dsp:spPr>
        <a:xfrm>
          <a:off x="0" y="0"/>
          <a:ext cx="7523481" cy="8924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Objective of project work</a:t>
          </a:r>
        </a:p>
      </dsp:txBody>
      <dsp:txXfrm>
        <a:off x="26138" y="26138"/>
        <a:ext cx="6485086" cy="840139"/>
      </dsp:txXfrm>
    </dsp:sp>
    <dsp:sp modelId="{C98B59E4-68FE-48FC-8985-94697793E807}">
      <dsp:nvSpPr>
        <dsp:cNvPr id="0" name=""/>
        <dsp:cNvSpPr/>
      </dsp:nvSpPr>
      <dsp:spPr>
        <a:xfrm>
          <a:off x="630091" y="1054672"/>
          <a:ext cx="7523481" cy="8924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Existing system</a:t>
          </a:r>
        </a:p>
      </dsp:txBody>
      <dsp:txXfrm>
        <a:off x="656229" y="1080810"/>
        <a:ext cx="6261043" cy="840139"/>
      </dsp:txXfrm>
    </dsp:sp>
    <dsp:sp modelId="{825A0643-064E-4FCE-B43B-EA9F70E8DD1B}">
      <dsp:nvSpPr>
        <dsp:cNvPr id="0" name=""/>
        <dsp:cNvSpPr/>
      </dsp:nvSpPr>
      <dsp:spPr>
        <a:xfrm>
          <a:off x="1250778" y="2109345"/>
          <a:ext cx="7523481" cy="89241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Proposed system</a:t>
          </a:r>
        </a:p>
      </dsp:txBody>
      <dsp:txXfrm>
        <a:off x="1276916" y="2135483"/>
        <a:ext cx="6270448" cy="840139"/>
      </dsp:txXfrm>
    </dsp:sp>
    <dsp:sp modelId="{72EA9720-283A-4E09-BDB1-D0D558C83187}">
      <dsp:nvSpPr>
        <dsp:cNvPr id="0" name=""/>
        <dsp:cNvSpPr/>
      </dsp:nvSpPr>
      <dsp:spPr>
        <a:xfrm>
          <a:off x="1880870" y="3164018"/>
          <a:ext cx="7523481" cy="8924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Expected outcome</a:t>
          </a:r>
        </a:p>
      </dsp:txBody>
      <dsp:txXfrm>
        <a:off x="1907008" y="3190156"/>
        <a:ext cx="6261043" cy="840139"/>
      </dsp:txXfrm>
    </dsp:sp>
    <dsp:sp modelId="{FDC6C840-3F4F-4FF4-8DAE-46648B3EB4C6}">
      <dsp:nvSpPr>
        <dsp:cNvPr id="0" name=""/>
        <dsp:cNvSpPr/>
      </dsp:nvSpPr>
      <dsp:spPr>
        <a:xfrm>
          <a:off x="6943411" y="683509"/>
          <a:ext cx="580070" cy="5800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073927" y="683509"/>
        <a:ext cx="319038" cy="436503"/>
      </dsp:txXfrm>
    </dsp:sp>
    <dsp:sp modelId="{FA7FACAA-6477-48C0-8F18-EE67043E2EC0}">
      <dsp:nvSpPr>
        <dsp:cNvPr id="0" name=""/>
        <dsp:cNvSpPr/>
      </dsp:nvSpPr>
      <dsp:spPr>
        <a:xfrm>
          <a:off x="7573503" y="1738181"/>
          <a:ext cx="580070" cy="5800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704019" y="1738181"/>
        <a:ext cx="319038" cy="436503"/>
      </dsp:txXfrm>
    </dsp:sp>
    <dsp:sp modelId="{56A479FD-7A31-4D82-8E48-4BDEDECAE3B0}">
      <dsp:nvSpPr>
        <dsp:cNvPr id="0" name=""/>
        <dsp:cNvSpPr/>
      </dsp:nvSpPr>
      <dsp:spPr>
        <a:xfrm>
          <a:off x="8194190" y="2792854"/>
          <a:ext cx="580070" cy="58007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324706" y="2792854"/>
        <a:ext cx="319038" cy="436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1T18:45:02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2117 1852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C072-3D85-44D4-92C8-F1262DCBAC70}" type="datetimeFigureOut"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2DFC4-18BA-481E-BEEA-E525D06D32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9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9709-4A7F-4BBC-A405-9DB16FAC5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5939E-9458-4029-B722-BB7E5F988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A9D7C-8FC2-4118-B9D7-8F8B099C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150AD-AF98-4F4A-A5B9-C39B51458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3CC40-62E7-4385-895A-042ADB89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20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C01C-B68A-478F-865E-6075175E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95DA4-7EC9-4086-93B2-BF06E71AA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BE485-69C9-43DE-904B-B6F2635FC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A88CF-DC1D-4A9E-A51A-D293521B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257FF-76DE-48E6-8688-8CE0FAC9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33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3F78-1F79-4657-A39C-501F3E54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48C39-23C4-4073-A59B-CB1EE0AB6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4F70E-8DBA-4272-A96A-C14FA759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4F319-BDED-448A-8A0D-09C57EA3B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8CE4D-1BC2-4F4F-AAC5-BADBD50C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74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36B4-5CCB-4D53-8B2F-151F69A9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D43B-BC06-4DE4-B722-E5C8F2C7C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026B1-446E-4FD7-9D25-8EE884668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F4D10-9F85-46D5-81F7-0A3FA54E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4898A-7EDF-48A0-A467-D947699E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2DCE8-1F10-46AC-92AC-18D96C80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6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7CE2-1410-458D-9E3E-AD9A763A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2314E-FF4B-48EF-8F74-D7C89C606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644D5-C84F-4FB1-BB5F-9F7A59B05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AC201-37D5-47E5-AA22-FEA7F2C42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2D969-9E72-45AA-91D9-002729D46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CC2FC-473C-4726-8B28-AFE9643F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7BB6C-9158-4EB1-BD03-73B46DEB7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DC224-95A7-494F-A025-4D2B8267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C101-0718-4389-B85F-E96AE2C2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088D52-C0BF-4591-9062-F071959C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22411-C073-475C-9EFE-D83AB22AD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00871-F336-4FD8-8C3C-DFF14EF73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23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CC734-C594-40C2-A709-F68A17B7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FD655-9BE9-454C-97F0-01C01BD2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BBE9B-4C74-4105-8093-35ED4CA7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66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6094-42DB-4DA6-99E2-BFAB994A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13EAF-648A-4696-A165-8FBA4CB81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22C78-AAE4-48AE-9182-6938F5655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6DE8D-9530-451A-B862-CEFFC2CC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8FB79-0870-4513-8002-9466BD2BD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898C6-FBB9-4F99-A7D9-A97E5292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9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D1A6-E046-4829-87AC-073D4434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C6037-133C-4CAB-8D3F-29BEA7D88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E45A2-2BB1-4369-87BC-2AD7D984A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BCC10-7AA9-49A9-A32E-277C40BB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CE61E-E594-4331-A31B-88B0CB0E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682EE-9137-40CD-8D05-F0F58A2A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65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5C58-7E05-4B63-A453-D90624DC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0E5E9-6245-42CB-87B9-75CB2B19C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5A120-9804-4590-A54B-B4CE7A5CF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FEA4D-F923-48B7-8941-C6C91E31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6BF4D-9FE6-4688-A41A-D23D13B5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24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C01ED-CA61-4A85-8B80-287CB95E5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0F28F-6C88-4D8A-81CA-66056C314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D2260-07F2-4F77-9EC9-61D57AAA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7E092-3ADD-4F21-B0A5-BBCC4BDB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AE261-DD59-4F70-A608-933B1C14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06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9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069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978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362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100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0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49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253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980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708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402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47759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15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84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765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9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10599D-0985-40F4-AAF4-24091AD8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08660-7517-4416-8851-DD074CD74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911C9-BF0F-48ED-8675-74C03484F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EB2A7-3C6A-4FB6-B0D8-7E2AF2EA8EE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F98DE-4008-484A-8B97-976FC2537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E6B72-52A1-4515-BF9A-F97DAC294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330D8-0149-469C-8383-33E6BEF2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21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ashboard of a car">
            <a:extLst>
              <a:ext uri="{FF2B5EF4-FFF2-40B4-BE49-F238E27FC236}">
                <a16:creationId xmlns:a16="http://schemas.microsoft.com/office/drawing/2014/main" id="{800856D6-A014-63A3-7CF6-47F3E0CA85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C8A232-ED1D-7DAC-C3CA-6B6CF273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0" y="628290"/>
            <a:ext cx="11126034" cy="1819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b="1">
                <a:solidFill>
                  <a:schemeClr val="tx1"/>
                </a:solidFill>
                <a:latin typeface="Times New Roman"/>
                <a:cs typeface="Times New Roman"/>
              </a:rPr>
              <a:t>Real-time Driver Drowsiness detection using Embedded system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15A7-6190-3004-7C50-172B0B1AA08D}"/>
              </a:ext>
            </a:extLst>
          </p:cNvPr>
          <p:cNvSpPr txBox="1"/>
          <p:nvPr/>
        </p:nvSpPr>
        <p:spPr>
          <a:xfrm>
            <a:off x="1003601" y="3669353"/>
            <a:ext cx="498301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Times New Roman"/>
                <a:cs typeface="Times New Roman"/>
              </a:rPr>
              <a:t>Presented by:</a:t>
            </a:r>
          </a:p>
          <a:p>
            <a:r>
              <a:rPr lang="en-US" sz="2800" b="1">
                <a:latin typeface="Times New Roman"/>
                <a:cs typeface="Times New Roman"/>
              </a:rPr>
              <a:t>Kashish jain</a:t>
            </a:r>
            <a:endParaRPr lang="en-US" sz="3600" b="1">
              <a:latin typeface="Times New Roman"/>
              <a:cs typeface="Times New Roman"/>
            </a:endParaRPr>
          </a:p>
          <a:p>
            <a:r>
              <a:rPr lang="en-US" sz="2800" b="1">
                <a:latin typeface="Times New Roman"/>
                <a:cs typeface="Times New Roman"/>
              </a:rPr>
              <a:t>K.Laxman</a:t>
            </a:r>
          </a:p>
          <a:p>
            <a:r>
              <a:rPr lang="en-US" sz="2800" b="1">
                <a:latin typeface="Times New Roman"/>
                <a:cs typeface="Times New Roman"/>
              </a:rPr>
              <a:t>Varshitha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0EC46A-2395-FF97-0DF1-DE7A4F14B22C}"/>
                  </a:ext>
                </a:extLst>
              </p14:cNvPr>
              <p14:cNvContentPartPr/>
              <p14:nvPr/>
            </p14:nvContentPartPr>
            <p14:xfrm>
              <a:off x="-1430693" y="622040"/>
              <a:ext cx="15551" cy="15551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0EC46A-2395-FF97-0DF1-DE7A4F14B2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763343" y="-4043260"/>
                <a:ext cx="4665300" cy="93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528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BCD86-EB7E-6C18-F4E2-0798E9FC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96" y="-149472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>
                <a:ea typeface="Calibri Light"/>
                <a:cs typeface="Calibri Light"/>
              </a:rPr>
              <a:t>Did we Optimize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5916-4839-A771-AEE4-3F70099B4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77" y="1033937"/>
            <a:ext cx="11649528" cy="4315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     Board      Raspberry Pi            Pi without GUI           Arduino Model</a:t>
            </a:r>
            <a:endParaRPr lang="en-US"/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   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    CPU %           13.2                        1.3                                 0.4</a:t>
            </a:r>
            <a:endParaRPr lang="en-US"/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    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    MEMORY%    4.1                        3.8                                   0.02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     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     WORK            ~2hr                      ~4hr                               ~24/7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      PRICE                                           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ea typeface="Calibri"/>
                <a:cs typeface="Calibri"/>
              </a:rPr>
              <a:t>          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9974CC-2939-938E-7049-3F47247A63FD}"/>
              </a:ext>
            </a:extLst>
          </p:cNvPr>
          <p:cNvCxnSpPr/>
          <p:nvPr/>
        </p:nvCxnSpPr>
        <p:spPr>
          <a:xfrm>
            <a:off x="2198323" y="4867823"/>
            <a:ext cx="1702110" cy="19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9E7A05-7A9B-CD04-1EBE-F7648B75010F}"/>
              </a:ext>
            </a:extLst>
          </p:cNvPr>
          <p:cNvSpPr txBox="1"/>
          <p:nvPr/>
        </p:nvSpPr>
        <p:spPr>
          <a:xfrm>
            <a:off x="1999012" y="4552207"/>
            <a:ext cx="2355272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>
                <a:ea typeface="+mn-lt"/>
                <a:cs typeface="+mn-lt"/>
              </a:rPr>
              <a:t> ~5000Rs       </a:t>
            </a:r>
            <a:endParaRPr lang="en-US" sz="35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76197-864B-6BF0-B436-FFDE78795453}"/>
              </a:ext>
            </a:extLst>
          </p:cNvPr>
          <p:cNvSpPr txBox="1"/>
          <p:nvPr/>
        </p:nvSpPr>
        <p:spPr>
          <a:xfrm>
            <a:off x="7851733" y="4633851"/>
            <a:ext cx="205838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 ~</a:t>
            </a:r>
            <a:r>
              <a:rPr lang="en-US" sz="3200">
                <a:solidFill>
                  <a:srgbClr val="002060"/>
                </a:solidFill>
                <a:ea typeface="+mn-lt"/>
                <a:cs typeface="+mn-lt"/>
              </a:rPr>
              <a:t>1780Rs</a:t>
            </a:r>
          </a:p>
          <a:p>
            <a:pPr algn="l"/>
            <a:endParaRPr lang="en-US" sz="32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BF02-8E4C-4813-2523-D950814CE490}"/>
              </a:ext>
            </a:extLst>
          </p:cNvPr>
          <p:cNvSpPr txBox="1"/>
          <p:nvPr/>
        </p:nvSpPr>
        <p:spPr>
          <a:xfrm>
            <a:off x="4730337" y="4670960"/>
            <a:ext cx="185057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ea typeface="+mn-lt"/>
                <a:cs typeface="+mn-lt"/>
              </a:rPr>
              <a:t>~</a:t>
            </a:r>
            <a:r>
              <a:rPr lang="en-US" sz="3000" b="1">
                <a:ea typeface="+mn-lt"/>
                <a:cs typeface="+mn-lt"/>
              </a:rPr>
              <a:t>5330 </a:t>
            </a:r>
            <a:r>
              <a:rPr lang="en-US" sz="3000">
                <a:ea typeface="+mn-lt"/>
                <a:cs typeface="+mn-lt"/>
              </a:rPr>
              <a:t>Rs </a:t>
            </a:r>
            <a:endParaRPr lang="en-US" sz="3000">
              <a:ea typeface="Calibri"/>
              <a:cs typeface="Calibri"/>
            </a:endParaRPr>
          </a:p>
        </p:txBody>
      </p:sp>
      <p:pic>
        <p:nvPicPr>
          <p:cNvPr id="9" name="Graphic 9" descr="Ribbon outline">
            <a:extLst>
              <a:ext uri="{FF2B5EF4-FFF2-40B4-BE49-F238E27FC236}">
                <a16:creationId xmlns:a16="http://schemas.microsoft.com/office/drawing/2014/main" id="{67CB399C-3482-3DA0-B88C-C1773B0B6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8800" y="4357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2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2C0F-9FD7-1CA8-1656-3BADBF8E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9" y="-179161"/>
            <a:ext cx="9347860" cy="929719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EVALUATION/RESULTS :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8F5C5A-5789-294A-20C6-D57749ECA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50" y="603652"/>
            <a:ext cx="5617027" cy="2678506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75CDDAB-867B-897F-36C6-E09367C8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374" y="603605"/>
            <a:ext cx="5989121" cy="268195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02C0A0-02D9-57DE-66CC-AC04F5C3B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61" y="3522426"/>
            <a:ext cx="5058888" cy="333615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55DC8D6-2BBC-6CFC-A160-18A3F3B15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466" y="3572436"/>
            <a:ext cx="6315692" cy="2840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35EE2-B0A7-61D6-2867-6F4997832822}"/>
              </a:ext>
            </a:extLst>
          </p:cNvPr>
          <p:cNvSpPr txBox="1"/>
          <p:nvPr/>
        </p:nvSpPr>
        <p:spPr>
          <a:xfrm>
            <a:off x="1504208" y="3206337"/>
            <a:ext cx="47034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Raspberry with GUI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BA0AE-14CF-BF9B-E082-DB640471E4A1}"/>
              </a:ext>
            </a:extLst>
          </p:cNvPr>
          <p:cNvSpPr txBox="1"/>
          <p:nvPr/>
        </p:nvSpPr>
        <p:spPr>
          <a:xfrm>
            <a:off x="7580415" y="3206337"/>
            <a:ext cx="34042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Raspberry without GUI 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BFC71-B4CC-FC88-1A63-A81CC3DC19BE}"/>
              </a:ext>
            </a:extLst>
          </p:cNvPr>
          <p:cNvSpPr txBox="1"/>
          <p:nvPr/>
        </p:nvSpPr>
        <p:spPr>
          <a:xfrm>
            <a:off x="6086104" y="6452259"/>
            <a:ext cx="48391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Arduino Mega Board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5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7E33C49D-68A9-40EC-9AE6-B7AF24ED2C6D}"/>
              </a:ext>
            </a:extLst>
          </p:cNvPr>
          <p:cNvSpPr/>
          <p:nvPr/>
        </p:nvSpPr>
        <p:spPr>
          <a:xfrm flipH="1">
            <a:off x="5302121" y="2546632"/>
            <a:ext cx="457201" cy="3550196"/>
          </a:xfrm>
          <a:prstGeom prst="ellipse">
            <a:avLst/>
          </a:prstGeom>
          <a:gradFill flip="none" rotWithShape="1">
            <a:gsLst>
              <a:gs pos="29000">
                <a:schemeClr val="tx1"/>
              </a:gs>
              <a:gs pos="100000">
                <a:schemeClr val="bg1">
                  <a:alpha val="8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71176D-2BCF-4636-9BDE-0F669C4A6169}"/>
              </a:ext>
            </a:extLst>
          </p:cNvPr>
          <p:cNvSpPr/>
          <p:nvPr/>
        </p:nvSpPr>
        <p:spPr>
          <a:xfrm>
            <a:off x="6560062" y="2498881"/>
            <a:ext cx="457201" cy="3550196"/>
          </a:xfrm>
          <a:prstGeom prst="ellipse">
            <a:avLst/>
          </a:prstGeom>
          <a:gradFill flip="none" rotWithShape="1">
            <a:gsLst>
              <a:gs pos="29000">
                <a:schemeClr val="tx1"/>
              </a:gs>
              <a:gs pos="100000">
                <a:schemeClr val="bg1">
                  <a:alpha val="8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3E797454-E2B3-40C4-9B1E-99B52784D061}"/>
              </a:ext>
            </a:extLst>
          </p:cNvPr>
          <p:cNvSpPr/>
          <p:nvPr/>
        </p:nvSpPr>
        <p:spPr>
          <a:xfrm>
            <a:off x="3496408" y="247637"/>
            <a:ext cx="914400" cy="914400"/>
          </a:xfrm>
          <a:prstGeom prst="diamond">
            <a:avLst/>
          </a:pr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826301114">
                  <a:custGeom>
                    <a:avLst/>
                    <a:gdLst>
                      <a:gd name="connsiteX0" fmla="*/ 0 w 914400"/>
                      <a:gd name="connsiteY0" fmla="*/ 457200 h 914400"/>
                      <a:gd name="connsiteX1" fmla="*/ 214884 w 914400"/>
                      <a:gd name="connsiteY1" fmla="*/ 242316 h 914400"/>
                      <a:gd name="connsiteX2" fmla="*/ 457200 w 914400"/>
                      <a:gd name="connsiteY2" fmla="*/ 0 h 914400"/>
                      <a:gd name="connsiteX3" fmla="*/ 676656 w 914400"/>
                      <a:gd name="connsiteY3" fmla="*/ 219456 h 914400"/>
                      <a:gd name="connsiteX4" fmla="*/ 914400 w 914400"/>
                      <a:gd name="connsiteY4" fmla="*/ 457200 h 914400"/>
                      <a:gd name="connsiteX5" fmla="*/ 699516 w 914400"/>
                      <a:gd name="connsiteY5" fmla="*/ 672084 h 914400"/>
                      <a:gd name="connsiteX6" fmla="*/ 457200 w 914400"/>
                      <a:gd name="connsiteY6" fmla="*/ 914400 h 914400"/>
                      <a:gd name="connsiteX7" fmla="*/ 242316 w 914400"/>
                      <a:gd name="connsiteY7" fmla="*/ 699516 h 914400"/>
                      <a:gd name="connsiteX8" fmla="*/ 0 w 914400"/>
                      <a:gd name="connsiteY8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14400" h="914400" extrusionOk="0">
                        <a:moveTo>
                          <a:pt x="0" y="457200"/>
                        </a:moveTo>
                        <a:cubicBezTo>
                          <a:pt x="77731" y="359309"/>
                          <a:pt x="178979" y="328269"/>
                          <a:pt x="214884" y="242316"/>
                        </a:cubicBezTo>
                        <a:cubicBezTo>
                          <a:pt x="250789" y="156363"/>
                          <a:pt x="419978" y="66571"/>
                          <a:pt x="457200" y="0"/>
                        </a:cubicBezTo>
                        <a:cubicBezTo>
                          <a:pt x="569909" y="95178"/>
                          <a:pt x="573421" y="130319"/>
                          <a:pt x="676656" y="219456"/>
                        </a:cubicBezTo>
                        <a:cubicBezTo>
                          <a:pt x="779891" y="308593"/>
                          <a:pt x="781649" y="360992"/>
                          <a:pt x="914400" y="457200"/>
                        </a:cubicBezTo>
                        <a:cubicBezTo>
                          <a:pt x="860197" y="521215"/>
                          <a:pt x="754131" y="605868"/>
                          <a:pt x="699516" y="672084"/>
                        </a:cubicBezTo>
                        <a:cubicBezTo>
                          <a:pt x="644901" y="738300"/>
                          <a:pt x="522598" y="826108"/>
                          <a:pt x="457200" y="914400"/>
                        </a:cubicBezTo>
                        <a:cubicBezTo>
                          <a:pt x="369218" y="830139"/>
                          <a:pt x="299314" y="733166"/>
                          <a:pt x="242316" y="699516"/>
                        </a:cubicBezTo>
                        <a:cubicBezTo>
                          <a:pt x="185318" y="665866"/>
                          <a:pt x="125303" y="561747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14188-A316-40F6-BC12-05E604CCB079}"/>
              </a:ext>
            </a:extLst>
          </p:cNvPr>
          <p:cNvSpPr txBox="1"/>
          <p:nvPr/>
        </p:nvSpPr>
        <p:spPr>
          <a:xfrm>
            <a:off x="2705617" y="1164183"/>
            <a:ext cx="27534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latin typeface="Century Gothic"/>
              </a:rPr>
              <a:t>RASPBERRY PI4 </a:t>
            </a:r>
            <a:endParaRPr lang="en-US" sz="3200" b="1">
              <a:solidFill>
                <a:srgbClr val="FFC000"/>
              </a:solidFill>
              <a:latin typeface="Century Gothic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94B01CEB-2451-4254-8BBA-A46209683BEF}"/>
              </a:ext>
            </a:extLst>
          </p:cNvPr>
          <p:cNvSpPr/>
          <p:nvPr/>
        </p:nvSpPr>
        <p:spPr>
          <a:xfrm>
            <a:off x="7784122" y="247637"/>
            <a:ext cx="914400" cy="914400"/>
          </a:xfrm>
          <a:prstGeom prst="diamond">
            <a:avLst/>
          </a:prstGeom>
          <a:noFill/>
          <a:ln w="5715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3826301114">
                  <a:custGeom>
                    <a:avLst/>
                    <a:gdLst>
                      <a:gd name="connsiteX0" fmla="*/ 0 w 914400"/>
                      <a:gd name="connsiteY0" fmla="*/ 457200 h 914400"/>
                      <a:gd name="connsiteX1" fmla="*/ 214884 w 914400"/>
                      <a:gd name="connsiteY1" fmla="*/ 242316 h 914400"/>
                      <a:gd name="connsiteX2" fmla="*/ 457200 w 914400"/>
                      <a:gd name="connsiteY2" fmla="*/ 0 h 914400"/>
                      <a:gd name="connsiteX3" fmla="*/ 676656 w 914400"/>
                      <a:gd name="connsiteY3" fmla="*/ 219456 h 914400"/>
                      <a:gd name="connsiteX4" fmla="*/ 914400 w 914400"/>
                      <a:gd name="connsiteY4" fmla="*/ 457200 h 914400"/>
                      <a:gd name="connsiteX5" fmla="*/ 699516 w 914400"/>
                      <a:gd name="connsiteY5" fmla="*/ 672084 h 914400"/>
                      <a:gd name="connsiteX6" fmla="*/ 457200 w 914400"/>
                      <a:gd name="connsiteY6" fmla="*/ 914400 h 914400"/>
                      <a:gd name="connsiteX7" fmla="*/ 242316 w 914400"/>
                      <a:gd name="connsiteY7" fmla="*/ 699516 h 914400"/>
                      <a:gd name="connsiteX8" fmla="*/ 0 w 914400"/>
                      <a:gd name="connsiteY8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14400" h="914400" extrusionOk="0">
                        <a:moveTo>
                          <a:pt x="0" y="457200"/>
                        </a:moveTo>
                        <a:cubicBezTo>
                          <a:pt x="77731" y="359309"/>
                          <a:pt x="178979" y="328269"/>
                          <a:pt x="214884" y="242316"/>
                        </a:cubicBezTo>
                        <a:cubicBezTo>
                          <a:pt x="250789" y="156363"/>
                          <a:pt x="419978" y="66571"/>
                          <a:pt x="457200" y="0"/>
                        </a:cubicBezTo>
                        <a:cubicBezTo>
                          <a:pt x="569909" y="95178"/>
                          <a:pt x="573421" y="130319"/>
                          <a:pt x="676656" y="219456"/>
                        </a:cubicBezTo>
                        <a:cubicBezTo>
                          <a:pt x="779891" y="308593"/>
                          <a:pt x="781649" y="360992"/>
                          <a:pt x="914400" y="457200"/>
                        </a:cubicBezTo>
                        <a:cubicBezTo>
                          <a:pt x="860197" y="521215"/>
                          <a:pt x="754131" y="605868"/>
                          <a:pt x="699516" y="672084"/>
                        </a:cubicBezTo>
                        <a:cubicBezTo>
                          <a:pt x="644901" y="738300"/>
                          <a:pt x="522598" y="826108"/>
                          <a:pt x="457200" y="914400"/>
                        </a:cubicBezTo>
                        <a:cubicBezTo>
                          <a:pt x="369218" y="830139"/>
                          <a:pt x="299314" y="733166"/>
                          <a:pt x="242316" y="699516"/>
                        </a:cubicBezTo>
                        <a:cubicBezTo>
                          <a:pt x="185318" y="665866"/>
                          <a:pt x="125303" y="561747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4306A-D534-4F0F-AE01-A4E6F5866479}"/>
              </a:ext>
            </a:extLst>
          </p:cNvPr>
          <p:cNvSpPr txBox="1"/>
          <p:nvPr/>
        </p:nvSpPr>
        <p:spPr>
          <a:xfrm>
            <a:off x="7235725" y="1156485"/>
            <a:ext cx="21101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latin typeface="Century Gothic"/>
              </a:rPr>
              <a:t>ARDUINO MEGA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DE1F7F-D1B5-4581-9111-A5D6151C0CDA}"/>
              </a:ext>
            </a:extLst>
          </p:cNvPr>
          <p:cNvSpPr/>
          <p:nvPr/>
        </p:nvSpPr>
        <p:spPr>
          <a:xfrm>
            <a:off x="5828714" y="557126"/>
            <a:ext cx="534572" cy="5345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8E0D2-387E-4596-9EE8-FF94E9B5FB2F}"/>
              </a:ext>
            </a:extLst>
          </p:cNvPr>
          <p:cNvSpPr txBox="1"/>
          <p:nvPr/>
        </p:nvSpPr>
        <p:spPr>
          <a:xfrm>
            <a:off x="5773558" y="630675"/>
            <a:ext cx="634890" cy="378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75477-8145-4AEF-AC92-B23B1B3B9F2F}"/>
              </a:ext>
            </a:extLst>
          </p:cNvPr>
          <p:cNvSpPr/>
          <p:nvPr/>
        </p:nvSpPr>
        <p:spPr>
          <a:xfrm>
            <a:off x="5384262" y="1450348"/>
            <a:ext cx="1500004" cy="5294684"/>
          </a:xfrm>
          <a:prstGeom prst="rect">
            <a:avLst/>
          </a:prstGeom>
          <a:gradFill flip="none" rotWithShape="1">
            <a:gsLst>
              <a:gs pos="49600">
                <a:schemeClr val="bg1">
                  <a:lumMod val="85000"/>
                </a:schemeClr>
              </a:gs>
              <a:gs pos="27000">
                <a:schemeClr val="bg1">
                  <a:lumMod val="95000"/>
                </a:schemeClr>
              </a:gs>
              <a:gs pos="96000">
                <a:schemeClr val="bg1"/>
              </a:gs>
              <a:gs pos="9000">
                <a:schemeClr val="bg1"/>
              </a:gs>
              <a:gs pos="73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Bullseye">
            <a:extLst>
              <a:ext uri="{FF2B5EF4-FFF2-40B4-BE49-F238E27FC236}">
                <a16:creationId xmlns:a16="http://schemas.microsoft.com/office/drawing/2014/main" id="{979964D6-1ECB-428A-9278-E5C0543A0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6427" y="3373697"/>
            <a:ext cx="274320" cy="274320"/>
          </a:xfrm>
          <a:prstGeom prst="rect">
            <a:avLst/>
          </a:prstGeom>
        </p:spPr>
      </p:pic>
      <p:pic>
        <p:nvPicPr>
          <p:cNvPr id="17" name="Graphic 16" descr="Bank">
            <a:extLst>
              <a:ext uri="{FF2B5EF4-FFF2-40B4-BE49-F238E27FC236}">
                <a16:creationId xmlns:a16="http://schemas.microsoft.com/office/drawing/2014/main" id="{5AFE6FE2-4EB3-47CA-AE1C-FADE8324E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8284" y="2778858"/>
            <a:ext cx="274320" cy="274320"/>
          </a:xfrm>
          <a:prstGeom prst="rect">
            <a:avLst/>
          </a:prstGeom>
        </p:spPr>
      </p:pic>
      <p:pic>
        <p:nvPicPr>
          <p:cNvPr id="19" name="Graphic 18" descr="Boardroom">
            <a:extLst>
              <a:ext uri="{FF2B5EF4-FFF2-40B4-BE49-F238E27FC236}">
                <a16:creationId xmlns:a16="http://schemas.microsoft.com/office/drawing/2014/main" id="{CAF57950-A663-4B61-8A98-ECCD0BB9A3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6427" y="4113678"/>
            <a:ext cx="274320" cy="274320"/>
          </a:xfrm>
          <a:prstGeom prst="rect">
            <a:avLst/>
          </a:prstGeom>
        </p:spPr>
      </p:pic>
      <p:pic>
        <p:nvPicPr>
          <p:cNvPr id="21" name="Graphic 20" descr="Trophy">
            <a:extLst>
              <a:ext uri="{FF2B5EF4-FFF2-40B4-BE49-F238E27FC236}">
                <a16:creationId xmlns:a16="http://schemas.microsoft.com/office/drawing/2014/main" id="{F32894E6-47EC-47B7-ACF6-C5618B05B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6140" y="6243389"/>
            <a:ext cx="585849" cy="615536"/>
          </a:xfrm>
          <a:prstGeom prst="rect">
            <a:avLst/>
          </a:prstGeom>
        </p:spPr>
      </p:pic>
      <p:pic>
        <p:nvPicPr>
          <p:cNvPr id="23" name="Graphic 22" descr="Chat">
            <a:extLst>
              <a:ext uri="{FF2B5EF4-FFF2-40B4-BE49-F238E27FC236}">
                <a16:creationId xmlns:a16="http://schemas.microsoft.com/office/drawing/2014/main" id="{44ED6F79-452D-4BB5-B27B-8A54A0C981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6427" y="4853659"/>
            <a:ext cx="274320" cy="274320"/>
          </a:xfrm>
          <a:prstGeom prst="rect">
            <a:avLst/>
          </a:prstGeom>
        </p:spPr>
      </p:pic>
      <p:pic>
        <p:nvPicPr>
          <p:cNvPr id="25" name="Graphic 24" descr="Satellite dish">
            <a:extLst>
              <a:ext uri="{FF2B5EF4-FFF2-40B4-BE49-F238E27FC236}">
                <a16:creationId xmlns:a16="http://schemas.microsoft.com/office/drawing/2014/main" id="{05E0216A-64F6-4993-91F5-94A3517E83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96427" y="5593641"/>
            <a:ext cx="274320" cy="2743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0E6358-B567-41D4-912A-9E9A382090DF}"/>
              </a:ext>
            </a:extLst>
          </p:cNvPr>
          <p:cNvSpPr txBox="1"/>
          <p:nvPr/>
        </p:nvSpPr>
        <p:spPr>
          <a:xfrm>
            <a:off x="5869802" y="2800639"/>
            <a:ext cx="111642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latin typeface="Century Gothic"/>
              </a:rPr>
              <a:t>TEMP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493144-32FC-447B-8C10-B4BE7901A691}"/>
              </a:ext>
            </a:extLst>
          </p:cNvPr>
          <p:cNvSpPr txBox="1"/>
          <p:nvPr/>
        </p:nvSpPr>
        <p:spPr>
          <a:xfrm>
            <a:off x="5847223" y="3364183"/>
            <a:ext cx="111642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latin typeface="Century Gothic"/>
              </a:rPr>
              <a:t>CPU %</a:t>
            </a:r>
            <a:endParaRPr lang="en-US" sz="1100" b="1">
              <a:latin typeface="Century Gothic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67531F-FD5B-4416-9D8D-7C4A5CBBFEBB}"/>
              </a:ext>
            </a:extLst>
          </p:cNvPr>
          <p:cNvSpPr txBox="1"/>
          <p:nvPr/>
        </p:nvSpPr>
        <p:spPr>
          <a:xfrm>
            <a:off x="5851384" y="4124812"/>
            <a:ext cx="111642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latin typeface="Century Gothic"/>
              </a:rPr>
              <a:t>MEM 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C467A8-973A-4CD5-9512-5DA46EC065EC}"/>
              </a:ext>
            </a:extLst>
          </p:cNvPr>
          <p:cNvSpPr txBox="1"/>
          <p:nvPr/>
        </p:nvSpPr>
        <p:spPr>
          <a:xfrm>
            <a:off x="5843623" y="4841087"/>
            <a:ext cx="111642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latin typeface="Century Gothic"/>
              </a:rPr>
              <a:t>GUI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F7F5B8-07B5-48DC-AE9C-7D470E91D85A}"/>
              </a:ext>
            </a:extLst>
          </p:cNvPr>
          <p:cNvSpPr txBox="1"/>
          <p:nvPr/>
        </p:nvSpPr>
        <p:spPr>
          <a:xfrm>
            <a:off x="5833491" y="5588371"/>
            <a:ext cx="111642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latin typeface="Century Gothic"/>
              </a:rPr>
              <a:t>CAMERA</a:t>
            </a:r>
            <a:endParaRPr lang="en-US" sz="1100" b="1"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7C883F-A883-4528-89C4-F8BA40A4A402}"/>
              </a:ext>
            </a:extLst>
          </p:cNvPr>
          <p:cNvSpPr txBox="1"/>
          <p:nvPr/>
        </p:nvSpPr>
        <p:spPr>
          <a:xfrm>
            <a:off x="4240" y="2697049"/>
            <a:ext cx="3026297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300"/>
              <a:t>High Temp &gt; worked less than 2 hrs. </a:t>
            </a:r>
            <a:endParaRPr lang="en-US" sz="1300">
              <a:cs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ABBFD4C-67A1-4739-AFA1-321666082E37}"/>
              </a:ext>
            </a:extLst>
          </p:cNvPr>
          <p:cNvSpPr txBox="1"/>
          <p:nvPr/>
        </p:nvSpPr>
        <p:spPr>
          <a:xfrm>
            <a:off x="101635" y="3432580"/>
            <a:ext cx="3115363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300"/>
              <a:t>Usage of CPU resources is very high which is inefficient . </a:t>
            </a:r>
            <a:endParaRPr lang="en-US" sz="1300">
              <a:cs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4DA672-BBC2-44E3-8A7F-81B8F50EF051}"/>
              </a:ext>
            </a:extLst>
          </p:cNvPr>
          <p:cNvSpPr txBox="1"/>
          <p:nvPr/>
        </p:nvSpPr>
        <p:spPr>
          <a:xfrm>
            <a:off x="617904" y="4157610"/>
            <a:ext cx="2491909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300">
                <a:cs typeface="Calibri"/>
              </a:rPr>
              <a:t>Memory overhead is very high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2A813B-6285-4978-B54F-104DA05AC736}"/>
              </a:ext>
            </a:extLst>
          </p:cNvPr>
          <p:cNvSpPr txBox="1"/>
          <p:nvPr/>
        </p:nvSpPr>
        <p:spPr>
          <a:xfrm>
            <a:off x="-350447" y="4880508"/>
            <a:ext cx="3392453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300"/>
              <a:t>Needed Operating system for  monitoring</a:t>
            </a:r>
            <a:endParaRPr lang="en-US" sz="1300">
              <a:cs typeface="Calibri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D74505-2496-4349-AFBE-B3376B520317}"/>
              </a:ext>
            </a:extLst>
          </p:cNvPr>
          <p:cNvSpPr txBox="1"/>
          <p:nvPr/>
        </p:nvSpPr>
        <p:spPr>
          <a:xfrm>
            <a:off x="35144" y="5612906"/>
            <a:ext cx="3986220" cy="294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300"/>
              <a:t>Usage of ML algorithm and Pi camera is mandatory </a:t>
            </a:r>
            <a:endParaRPr lang="en-US" sz="1300">
              <a:cs typeface="Calibr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9851856-7FC9-44EE-9F16-4BE84888E4AC}"/>
              </a:ext>
            </a:extLst>
          </p:cNvPr>
          <p:cNvSpPr txBox="1"/>
          <p:nvPr/>
        </p:nvSpPr>
        <p:spPr>
          <a:xfrm>
            <a:off x="9911898" y="2698702"/>
            <a:ext cx="2402844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300"/>
              <a:t>Works continuously for 24x7</a:t>
            </a:r>
            <a:endParaRPr lang="en-US" sz="1300">
              <a:cs typeface="Calibri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D2A0F1-595A-4F8C-AAEF-FFBB1529A6D1}"/>
              </a:ext>
            </a:extLst>
          </p:cNvPr>
          <p:cNvSpPr txBox="1"/>
          <p:nvPr/>
        </p:nvSpPr>
        <p:spPr>
          <a:xfrm>
            <a:off x="9538034" y="3452372"/>
            <a:ext cx="2392948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300">
                <a:cs typeface="Calibri"/>
              </a:rPr>
              <a:t>Very less Resource is used 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2930D0-5BDA-4D05-941E-E198CEBEF1FC}"/>
              </a:ext>
            </a:extLst>
          </p:cNvPr>
          <p:cNvSpPr txBox="1"/>
          <p:nvPr/>
        </p:nvSpPr>
        <p:spPr>
          <a:xfrm>
            <a:off x="9184465" y="4166335"/>
            <a:ext cx="300650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cs typeface="Calibri"/>
              </a:rPr>
              <a:t>As we don’t need to process OS it takes less Memory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E9C29A-0664-4184-9667-5B5E28F4EEC8}"/>
              </a:ext>
            </a:extLst>
          </p:cNvPr>
          <p:cNvSpPr txBox="1"/>
          <p:nvPr/>
        </p:nvSpPr>
        <p:spPr>
          <a:xfrm>
            <a:off x="9624823" y="4671185"/>
            <a:ext cx="2630454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/>
              <a:t>GUI is not needed to driver ,just BUZZER is enough </a:t>
            </a:r>
            <a:endParaRPr lang="en-US" sz="1100">
              <a:cs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E8E2CED-C159-44D0-9F9E-107332C2AB2F}"/>
              </a:ext>
            </a:extLst>
          </p:cNvPr>
          <p:cNvSpPr txBox="1"/>
          <p:nvPr/>
        </p:nvSpPr>
        <p:spPr>
          <a:xfrm>
            <a:off x="9294125" y="5433566"/>
            <a:ext cx="315494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cs typeface="Calibri"/>
              </a:rPr>
              <a:t>We have replaced camera with IR Sensor which saves power consuming 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8D4281-B2E6-49D5-B221-5FADED31DA96}"/>
              </a:ext>
            </a:extLst>
          </p:cNvPr>
          <p:cNvGrpSpPr/>
          <p:nvPr/>
        </p:nvGrpSpPr>
        <p:grpSpPr>
          <a:xfrm>
            <a:off x="3609790" y="2645600"/>
            <a:ext cx="1500001" cy="429271"/>
            <a:chOff x="2853175" y="2646425"/>
            <a:chExt cx="2255791" cy="457200"/>
          </a:xfrm>
        </p:grpSpPr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DC88F022-56F2-4D1E-811C-DAFB868B2DBF}"/>
                </a:ext>
              </a:extLst>
            </p:cNvPr>
            <p:cNvSpPr/>
            <p:nvPr/>
          </p:nvSpPr>
          <p:spPr>
            <a:xfrm rot="5400000">
              <a:off x="3704457" y="1795143"/>
              <a:ext cx="457200" cy="2159763"/>
            </a:xfrm>
            <a:prstGeom prst="round2SameRect">
              <a:avLst>
                <a:gd name="adj1" fmla="val 0"/>
                <a:gd name="adj2" fmla="val 2258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097F6C7-21F6-4C36-A276-290B15A8905C}"/>
                </a:ext>
              </a:extLst>
            </p:cNvPr>
            <p:cNvSpPr/>
            <p:nvPr/>
          </p:nvSpPr>
          <p:spPr>
            <a:xfrm rot="5400000">
              <a:off x="4941246" y="2810910"/>
              <a:ext cx="193923" cy="14151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4E3C3CF-F623-489E-8FF9-232F563DEE61}"/>
                </a:ext>
              </a:extLst>
            </p:cNvPr>
            <p:cNvSpPr txBox="1"/>
            <p:nvPr/>
          </p:nvSpPr>
          <p:spPr>
            <a:xfrm>
              <a:off x="4132478" y="2720146"/>
              <a:ext cx="71537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200" b="1"/>
                <a:t>50%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037CFC-817D-4D32-BD60-D0F26F214287}"/>
              </a:ext>
            </a:extLst>
          </p:cNvPr>
          <p:cNvGrpSpPr/>
          <p:nvPr/>
        </p:nvGrpSpPr>
        <p:grpSpPr>
          <a:xfrm>
            <a:off x="3611675" y="3373092"/>
            <a:ext cx="1497290" cy="457200"/>
            <a:chOff x="3496657" y="3373092"/>
            <a:chExt cx="1612308" cy="457200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99CEBF00-8713-444D-A6DF-CB25F44016E7}"/>
                </a:ext>
              </a:extLst>
            </p:cNvPr>
            <p:cNvSpPr/>
            <p:nvPr/>
          </p:nvSpPr>
          <p:spPr>
            <a:xfrm rot="5400000">
              <a:off x="4026198" y="2843551"/>
              <a:ext cx="457200" cy="1516281"/>
            </a:xfrm>
            <a:prstGeom prst="round2SameRect">
              <a:avLst>
                <a:gd name="adj1" fmla="val 0"/>
                <a:gd name="adj2" fmla="val 2258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264E089-E905-4F21-A11C-5AA75AF6875D}"/>
                </a:ext>
              </a:extLst>
            </p:cNvPr>
            <p:cNvSpPr/>
            <p:nvPr/>
          </p:nvSpPr>
          <p:spPr>
            <a:xfrm rot="5400000">
              <a:off x="4941245" y="3527034"/>
              <a:ext cx="193923" cy="14151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ED73ACD-83A4-4DFC-945B-C81D5C698724}"/>
                </a:ext>
              </a:extLst>
            </p:cNvPr>
            <p:cNvSpPr txBox="1"/>
            <p:nvPr/>
          </p:nvSpPr>
          <p:spPr>
            <a:xfrm>
              <a:off x="4132478" y="3428237"/>
              <a:ext cx="7153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/>
                <a:t>50%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EED4B1-5ED6-4732-B839-1953B3F4F4B7}"/>
              </a:ext>
            </a:extLst>
          </p:cNvPr>
          <p:cNvGrpSpPr/>
          <p:nvPr/>
        </p:nvGrpSpPr>
        <p:grpSpPr>
          <a:xfrm>
            <a:off x="3224460" y="4099759"/>
            <a:ext cx="1882620" cy="485954"/>
            <a:chOff x="3169190" y="4099759"/>
            <a:chExt cx="1947786" cy="457200"/>
          </a:xfrm>
        </p:grpSpPr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id="{7E1668DB-B08E-4EF3-86B2-5A957541CAD6}"/>
                </a:ext>
              </a:extLst>
            </p:cNvPr>
            <p:cNvSpPr/>
            <p:nvPr/>
          </p:nvSpPr>
          <p:spPr>
            <a:xfrm rot="5400000">
              <a:off x="3862464" y="3406485"/>
              <a:ext cx="457200" cy="1843748"/>
            </a:xfrm>
            <a:prstGeom prst="round2SameRect">
              <a:avLst>
                <a:gd name="adj1" fmla="val 0"/>
                <a:gd name="adj2" fmla="val 2258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2BA2B613-CC6D-496F-A325-505D02E1B725}"/>
                </a:ext>
              </a:extLst>
            </p:cNvPr>
            <p:cNvSpPr/>
            <p:nvPr/>
          </p:nvSpPr>
          <p:spPr>
            <a:xfrm rot="5400000">
              <a:off x="4949256" y="4271743"/>
              <a:ext cx="193923" cy="14151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DAC563-0D2B-49A0-9829-AA3D0E03DC55}"/>
                </a:ext>
              </a:extLst>
            </p:cNvPr>
            <p:cNvSpPr txBox="1"/>
            <p:nvPr/>
          </p:nvSpPr>
          <p:spPr>
            <a:xfrm>
              <a:off x="4132478" y="4191986"/>
              <a:ext cx="715377" cy="26060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200" b="1"/>
                <a:t>50%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CDDCAD-EF05-4383-BE37-50B6B383369B}"/>
              </a:ext>
            </a:extLst>
          </p:cNvPr>
          <p:cNvGrpSpPr/>
          <p:nvPr/>
        </p:nvGrpSpPr>
        <p:grpSpPr>
          <a:xfrm>
            <a:off x="3552897" y="4703192"/>
            <a:ext cx="1552899" cy="471577"/>
            <a:chOff x="3169190" y="4826426"/>
            <a:chExt cx="1941087" cy="4572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42E65BD-F631-43FC-A999-67B26EC8ED2C}"/>
                </a:ext>
              </a:extLst>
            </p:cNvPr>
            <p:cNvGrpSpPr/>
            <p:nvPr/>
          </p:nvGrpSpPr>
          <p:grpSpPr>
            <a:xfrm>
              <a:off x="3169190" y="4826426"/>
              <a:ext cx="1941087" cy="457200"/>
              <a:chOff x="3096094" y="2615631"/>
              <a:chExt cx="1941087" cy="457200"/>
            </a:xfrm>
          </p:grpSpPr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C263005-17A6-4486-818E-0B20414A94F9}"/>
                  </a:ext>
                </a:extLst>
              </p:cNvPr>
              <p:cNvSpPr/>
              <p:nvPr/>
            </p:nvSpPr>
            <p:spPr>
              <a:xfrm rot="5400000">
                <a:off x="3789368" y="1922357"/>
                <a:ext cx="457200" cy="1843748"/>
              </a:xfrm>
              <a:prstGeom prst="round2SameRect">
                <a:avLst>
                  <a:gd name="adj1" fmla="val 0"/>
                  <a:gd name="adj2" fmla="val 2258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9EB6FFF9-03C3-4DFA-9FB2-4BEB9132F362}"/>
                  </a:ext>
                </a:extLst>
              </p:cNvPr>
              <p:cNvSpPr/>
              <p:nvPr/>
            </p:nvSpPr>
            <p:spPr>
              <a:xfrm rot="5400000">
                <a:off x="4869461" y="2777432"/>
                <a:ext cx="193923" cy="141516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2FC58E0-DE20-4E12-847C-1FC5FD08CE1B}"/>
                </a:ext>
              </a:extLst>
            </p:cNvPr>
            <p:cNvSpPr txBox="1"/>
            <p:nvPr/>
          </p:nvSpPr>
          <p:spPr>
            <a:xfrm>
              <a:off x="4132478" y="4866083"/>
              <a:ext cx="71537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200" b="1"/>
                <a:t>60%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CB859F-352C-4F3C-89C7-36FF5193A5AC}"/>
              </a:ext>
            </a:extLst>
          </p:cNvPr>
          <p:cNvGrpSpPr/>
          <p:nvPr/>
        </p:nvGrpSpPr>
        <p:grpSpPr>
          <a:xfrm>
            <a:off x="4215307" y="5365068"/>
            <a:ext cx="848704" cy="457200"/>
            <a:chOff x="4264787" y="5553094"/>
            <a:chExt cx="848704" cy="457200"/>
          </a:xfrm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6DD84FF9-49B3-4B05-9DBD-542F126FBAD4}"/>
                </a:ext>
              </a:extLst>
            </p:cNvPr>
            <p:cNvSpPr/>
            <p:nvPr/>
          </p:nvSpPr>
          <p:spPr>
            <a:xfrm rot="5400000">
              <a:off x="4410263" y="5407618"/>
              <a:ext cx="457200" cy="748151"/>
            </a:xfrm>
            <a:prstGeom prst="round2SameRect">
              <a:avLst>
                <a:gd name="adj1" fmla="val 0"/>
                <a:gd name="adj2" fmla="val 2258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FC1EE9AB-E0F1-472A-9E02-8F265642FAED}"/>
                </a:ext>
              </a:extLst>
            </p:cNvPr>
            <p:cNvSpPr/>
            <p:nvPr/>
          </p:nvSpPr>
          <p:spPr>
            <a:xfrm rot="5400000">
              <a:off x="4945771" y="5721337"/>
              <a:ext cx="193923" cy="14151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051FDF7-A1FD-4CFB-A364-0797E7E03F3B}"/>
                </a:ext>
              </a:extLst>
            </p:cNvPr>
            <p:cNvSpPr txBox="1"/>
            <p:nvPr/>
          </p:nvSpPr>
          <p:spPr>
            <a:xfrm>
              <a:off x="4372076" y="5634710"/>
              <a:ext cx="4757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/>
                <a:t>20%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6ED553C-21E6-427B-B99A-F502605D79B0}"/>
              </a:ext>
            </a:extLst>
          </p:cNvPr>
          <p:cNvGrpSpPr/>
          <p:nvPr/>
        </p:nvGrpSpPr>
        <p:grpSpPr>
          <a:xfrm>
            <a:off x="7182714" y="2646425"/>
            <a:ext cx="2652947" cy="457200"/>
            <a:chOff x="7182714" y="2432388"/>
            <a:chExt cx="2652947" cy="457200"/>
          </a:xfrm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809C19F5-FD09-453F-A917-DF4964D8A5BE}"/>
                </a:ext>
              </a:extLst>
            </p:cNvPr>
            <p:cNvSpPr/>
            <p:nvPr/>
          </p:nvSpPr>
          <p:spPr>
            <a:xfrm rot="16200000" flipH="1">
              <a:off x="8333816" y="1387743"/>
              <a:ext cx="457200" cy="2546490"/>
            </a:xfrm>
            <a:prstGeom prst="round2SameRect">
              <a:avLst>
                <a:gd name="adj1" fmla="val 0"/>
                <a:gd name="adj2" fmla="val 2258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972F0B1-88BE-4DFD-B6A7-106189596BA2}"/>
                </a:ext>
              </a:extLst>
            </p:cNvPr>
            <p:cNvSpPr/>
            <p:nvPr/>
          </p:nvSpPr>
          <p:spPr>
            <a:xfrm rot="16200000" flipH="1">
              <a:off x="7156510" y="2590230"/>
              <a:ext cx="193923" cy="141516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130D395-E325-40CB-B1B9-ACAC5CCBC41D}"/>
                </a:ext>
              </a:extLst>
            </p:cNvPr>
            <p:cNvSpPr txBox="1"/>
            <p:nvPr/>
          </p:nvSpPr>
          <p:spPr>
            <a:xfrm>
              <a:off x="7336690" y="2517502"/>
              <a:ext cx="7153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</a:rPr>
                <a:t>95%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D404CC9-FC57-4D14-B9C7-B4988726E107}"/>
              </a:ext>
            </a:extLst>
          </p:cNvPr>
          <p:cNvGrpSpPr/>
          <p:nvPr/>
        </p:nvGrpSpPr>
        <p:grpSpPr>
          <a:xfrm>
            <a:off x="7182715" y="3373092"/>
            <a:ext cx="2113685" cy="457200"/>
            <a:chOff x="7182715" y="3137601"/>
            <a:chExt cx="2113685" cy="457200"/>
          </a:xfrm>
        </p:grpSpPr>
        <p:sp>
          <p:nvSpPr>
            <p:cNvPr id="51" name="Rectangle: Top Corners Rounded 50">
              <a:extLst>
                <a:ext uri="{FF2B5EF4-FFF2-40B4-BE49-F238E27FC236}">
                  <a16:creationId xmlns:a16="http://schemas.microsoft.com/office/drawing/2014/main" id="{2DE98D18-7F0A-4DB9-BE37-3A267811A2D6}"/>
                </a:ext>
              </a:extLst>
            </p:cNvPr>
            <p:cNvSpPr/>
            <p:nvPr/>
          </p:nvSpPr>
          <p:spPr>
            <a:xfrm rot="16200000" flipH="1">
              <a:off x="8064186" y="2362586"/>
              <a:ext cx="457200" cy="2007229"/>
            </a:xfrm>
            <a:prstGeom prst="round2SameRect">
              <a:avLst>
                <a:gd name="adj1" fmla="val 0"/>
                <a:gd name="adj2" fmla="val 2258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14E5E0B-5DA6-401E-A7FF-72AD204C2BBF}"/>
                </a:ext>
              </a:extLst>
            </p:cNvPr>
            <p:cNvSpPr/>
            <p:nvPr/>
          </p:nvSpPr>
          <p:spPr>
            <a:xfrm rot="16200000" flipH="1">
              <a:off x="7156511" y="3296899"/>
              <a:ext cx="193923" cy="141516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E4B03-E0A8-483C-8182-99E0FDB871CB}"/>
                </a:ext>
              </a:extLst>
            </p:cNvPr>
            <p:cNvSpPr txBox="1"/>
            <p:nvPr/>
          </p:nvSpPr>
          <p:spPr>
            <a:xfrm>
              <a:off x="7336690" y="3241313"/>
              <a:ext cx="71537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97A132-326C-41AC-B28B-ECE11C15EFD7}"/>
              </a:ext>
            </a:extLst>
          </p:cNvPr>
          <p:cNvGrpSpPr/>
          <p:nvPr/>
        </p:nvGrpSpPr>
        <p:grpSpPr>
          <a:xfrm>
            <a:off x="7192611" y="4099759"/>
            <a:ext cx="2033858" cy="457200"/>
            <a:chOff x="7182715" y="3901195"/>
            <a:chExt cx="1163001" cy="457200"/>
          </a:xfrm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32AAAFD6-08E1-4F95-9B4A-CE0AFE75DA4C}"/>
                </a:ext>
              </a:extLst>
            </p:cNvPr>
            <p:cNvSpPr/>
            <p:nvPr/>
          </p:nvSpPr>
          <p:spPr>
            <a:xfrm rot="16200000" flipH="1">
              <a:off x="7588844" y="3601522"/>
              <a:ext cx="457200" cy="1056545"/>
            </a:xfrm>
            <a:prstGeom prst="round2SameRect">
              <a:avLst>
                <a:gd name="adj1" fmla="val 0"/>
                <a:gd name="adj2" fmla="val 2258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1EEED010-6B4C-4A78-966C-F851EC39A30F}"/>
                </a:ext>
              </a:extLst>
            </p:cNvPr>
            <p:cNvSpPr/>
            <p:nvPr/>
          </p:nvSpPr>
          <p:spPr>
            <a:xfrm rot="16200000" flipH="1">
              <a:off x="7156511" y="4068982"/>
              <a:ext cx="193923" cy="141516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8351C2-FA88-4830-A76F-1A46E5765413}"/>
                </a:ext>
              </a:extLst>
            </p:cNvPr>
            <p:cNvSpPr txBox="1"/>
            <p:nvPr/>
          </p:nvSpPr>
          <p:spPr>
            <a:xfrm>
              <a:off x="7336690" y="3995415"/>
              <a:ext cx="71537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</a:rPr>
                <a:t>100%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62A807-12E3-4815-8974-D855AAC5392D}"/>
              </a:ext>
            </a:extLst>
          </p:cNvPr>
          <p:cNvGrpSpPr/>
          <p:nvPr/>
        </p:nvGrpSpPr>
        <p:grpSpPr>
          <a:xfrm>
            <a:off x="7192611" y="4717569"/>
            <a:ext cx="2440258" cy="457200"/>
            <a:chOff x="7182715" y="4598514"/>
            <a:chExt cx="2440258" cy="457200"/>
          </a:xfrm>
        </p:grpSpPr>
        <p:sp>
          <p:nvSpPr>
            <p:cNvPr id="57" name="Rectangle: Top Corners Rounded 56">
              <a:extLst>
                <a:ext uri="{FF2B5EF4-FFF2-40B4-BE49-F238E27FC236}">
                  <a16:creationId xmlns:a16="http://schemas.microsoft.com/office/drawing/2014/main" id="{0CD7E0BC-4178-43F2-9C13-9197854D229A}"/>
                </a:ext>
              </a:extLst>
            </p:cNvPr>
            <p:cNvSpPr/>
            <p:nvPr/>
          </p:nvSpPr>
          <p:spPr>
            <a:xfrm rot="16200000" flipH="1">
              <a:off x="8227472" y="3660213"/>
              <a:ext cx="457200" cy="2333802"/>
            </a:xfrm>
            <a:prstGeom prst="round2SameRect">
              <a:avLst>
                <a:gd name="adj1" fmla="val 0"/>
                <a:gd name="adj2" fmla="val 2258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C2C2453C-882E-4C21-9CEC-A7E703F853A8}"/>
                </a:ext>
              </a:extLst>
            </p:cNvPr>
            <p:cNvSpPr/>
            <p:nvPr/>
          </p:nvSpPr>
          <p:spPr>
            <a:xfrm rot="16200000" flipH="1">
              <a:off x="7156511" y="4764678"/>
              <a:ext cx="193923" cy="141516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4D0EBA9-24C5-4743-AD19-7463B48D3322}"/>
                </a:ext>
              </a:extLst>
            </p:cNvPr>
            <p:cNvSpPr txBox="1"/>
            <p:nvPr/>
          </p:nvSpPr>
          <p:spPr>
            <a:xfrm>
              <a:off x="7336690" y="4666171"/>
              <a:ext cx="7153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</a:rPr>
                <a:t>88%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175BE1-7B64-4865-B666-40FE0188C99C}"/>
              </a:ext>
            </a:extLst>
          </p:cNvPr>
          <p:cNvGrpSpPr/>
          <p:nvPr/>
        </p:nvGrpSpPr>
        <p:grpSpPr>
          <a:xfrm>
            <a:off x="7232196" y="5365068"/>
            <a:ext cx="2099169" cy="484414"/>
            <a:chOff x="7182715" y="5311025"/>
            <a:chExt cx="1772598" cy="457200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70A8E7A7-9B02-4E4D-A0C8-7367A7940E7B}"/>
                </a:ext>
              </a:extLst>
            </p:cNvPr>
            <p:cNvSpPr/>
            <p:nvPr/>
          </p:nvSpPr>
          <p:spPr>
            <a:xfrm rot="16200000" flipH="1">
              <a:off x="7893642" y="4706554"/>
              <a:ext cx="457200" cy="1666142"/>
            </a:xfrm>
            <a:prstGeom prst="round2SameRect">
              <a:avLst>
                <a:gd name="adj1" fmla="val 0"/>
                <a:gd name="adj2" fmla="val 2258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8EC5A6EA-E9A5-4E38-A435-73A2E86EB700}"/>
                </a:ext>
              </a:extLst>
            </p:cNvPr>
            <p:cNvSpPr/>
            <p:nvPr/>
          </p:nvSpPr>
          <p:spPr>
            <a:xfrm rot="16200000" flipH="1">
              <a:off x="7156511" y="5482335"/>
              <a:ext cx="193923" cy="141516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AA5FEA-CEC8-4FC1-8801-BAA28C7393B0}"/>
                </a:ext>
              </a:extLst>
            </p:cNvPr>
            <p:cNvSpPr txBox="1"/>
            <p:nvPr/>
          </p:nvSpPr>
          <p:spPr>
            <a:xfrm>
              <a:off x="7336690" y="5380794"/>
              <a:ext cx="715377" cy="2614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</a:rPr>
                <a:t>70%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B72A511-6FCF-4F68-BD7A-BBF1C78A4070}"/>
              </a:ext>
            </a:extLst>
          </p:cNvPr>
          <p:cNvSpPr txBox="1"/>
          <p:nvPr/>
        </p:nvSpPr>
        <p:spPr>
          <a:xfrm>
            <a:off x="7623001" y="6522877"/>
            <a:ext cx="166614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latin typeface="Century Gothic"/>
              </a:rPr>
              <a:t>5/5 Stars</a:t>
            </a:r>
          </a:p>
        </p:txBody>
      </p:sp>
      <p:pic>
        <p:nvPicPr>
          <p:cNvPr id="84" name="Graphic 83" descr="Trophy">
            <a:extLst>
              <a:ext uri="{FF2B5EF4-FFF2-40B4-BE49-F238E27FC236}">
                <a16:creationId xmlns:a16="http://schemas.microsoft.com/office/drawing/2014/main" id="{47A42E9E-93C6-401D-9304-E90B86EAFE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3288" y="6421518"/>
            <a:ext cx="457200" cy="4572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A2BD4E1-D12C-4F8B-9FA3-F81913248657}"/>
              </a:ext>
            </a:extLst>
          </p:cNvPr>
          <p:cNvSpPr txBox="1"/>
          <p:nvPr/>
        </p:nvSpPr>
        <p:spPr>
          <a:xfrm>
            <a:off x="3107163" y="6558459"/>
            <a:ext cx="166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>
                <a:latin typeface="Century Gothic" panose="020B0502020202020204" pitchFamily="34" charset="0"/>
              </a:rPr>
              <a:t>2/5 Stars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6F113C-4E5C-263F-2BA0-2930C0EEBB2B}"/>
              </a:ext>
            </a:extLst>
          </p:cNvPr>
          <p:cNvGrpSpPr/>
          <p:nvPr/>
        </p:nvGrpSpPr>
        <p:grpSpPr>
          <a:xfrm>
            <a:off x="3497840" y="2155431"/>
            <a:ext cx="1660184" cy="378032"/>
            <a:chOff x="4264787" y="5553094"/>
            <a:chExt cx="848704" cy="457200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FDD71EB7-037D-ED4B-13A9-B7646D5B6931}"/>
                </a:ext>
              </a:extLst>
            </p:cNvPr>
            <p:cNvSpPr/>
            <p:nvPr/>
          </p:nvSpPr>
          <p:spPr>
            <a:xfrm rot="5400000">
              <a:off x="4410263" y="5407618"/>
              <a:ext cx="457200" cy="748151"/>
            </a:xfrm>
            <a:prstGeom prst="round2SameRect">
              <a:avLst>
                <a:gd name="adj1" fmla="val 0"/>
                <a:gd name="adj2" fmla="val 2258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2BB102A1-5B66-4333-5BC3-6E893F19B456}"/>
                </a:ext>
              </a:extLst>
            </p:cNvPr>
            <p:cNvSpPr/>
            <p:nvPr/>
          </p:nvSpPr>
          <p:spPr>
            <a:xfrm rot="5400000">
              <a:off x="4945771" y="5721337"/>
              <a:ext cx="193923" cy="14151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2B0E43B-2810-5113-4CC7-646C11A6DC28}"/>
                </a:ext>
              </a:extLst>
            </p:cNvPr>
            <p:cNvSpPr txBox="1"/>
            <p:nvPr/>
          </p:nvSpPr>
          <p:spPr>
            <a:xfrm>
              <a:off x="4372076" y="5634710"/>
              <a:ext cx="475779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200" b="1"/>
                <a:t>55%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406BA9C-4682-97CF-B8A1-32553A512A59}"/>
              </a:ext>
            </a:extLst>
          </p:cNvPr>
          <p:cNvSpPr txBox="1"/>
          <p:nvPr/>
        </p:nvSpPr>
        <p:spPr>
          <a:xfrm>
            <a:off x="5769429" y="2276103"/>
            <a:ext cx="125680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>
                <a:latin typeface="Century Gothic"/>
                <a:cs typeface="Calibri"/>
              </a:rPr>
              <a:t>LOAD AVG TIME</a:t>
            </a:r>
          </a:p>
        </p:txBody>
      </p:sp>
      <p:pic>
        <p:nvPicPr>
          <p:cNvPr id="89" name="Graphic 89" descr="Alarm clock with solid fill">
            <a:extLst>
              <a:ext uri="{FF2B5EF4-FFF2-40B4-BE49-F238E27FC236}">
                <a16:creationId xmlns:a16="http://schemas.microsoft.com/office/drawing/2014/main" id="{CBE61FD8-9736-47D5-4853-9239DEA57D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9943" y="2249383"/>
            <a:ext cx="300843" cy="281051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09AB6FB-7C2B-7B3F-C9A8-B9751A945A01}"/>
              </a:ext>
            </a:extLst>
          </p:cNvPr>
          <p:cNvGrpSpPr/>
          <p:nvPr/>
        </p:nvGrpSpPr>
        <p:grpSpPr>
          <a:xfrm>
            <a:off x="7103545" y="2013074"/>
            <a:ext cx="2652947" cy="457200"/>
            <a:chOff x="7182714" y="2432388"/>
            <a:chExt cx="2652947" cy="457200"/>
          </a:xfrm>
        </p:grpSpPr>
        <p:sp>
          <p:nvSpPr>
            <p:cNvPr id="91" name="Rectangle: Top Corners Rounded 90">
              <a:extLst>
                <a:ext uri="{FF2B5EF4-FFF2-40B4-BE49-F238E27FC236}">
                  <a16:creationId xmlns:a16="http://schemas.microsoft.com/office/drawing/2014/main" id="{8FDE79EF-D18C-575B-0A77-07429ED5181D}"/>
                </a:ext>
              </a:extLst>
            </p:cNvPr>
            <p:cNvSpPr/>
            <p:nvPr/>
          </p:nvSpPr>
          <p:spPr>
            <a:xfrm rot="16200000" flipH="1">
              <a:off x="8333816" y="1387743"/>
              <a:ext cx="457200" cy="2546490"/>
            </a:xfrm>
            <a:prstGeom prst="round2SameRect">
              <a:avLst>
                <a:gd name="adj1" fmla="val 0"/>
                <a:gd name="adj2" fmla="val 2258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EAB289AA-E744-9080-043D-68F25D242A8D}"/>
                </a:ext>
              </a:extLst>
            </p:cNvPr>
            <p:cNvSpPr/>
            <p:nvPr/>
          </p:nvSpPr>
          <p:spPr>
            <a:xfrm rot="16200000" flipH="1">
              <a:off x="7156510" y="2590230"/>
              <a:ext cx="193923" cy="141516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FDA93A4-FB53-F460-4401-AC1624A7FFCF}"/>
                </a:ext>
              </a:extLst>
            </p:cNvPr>
            <p:cNvSpPr txBox="1"/>
            <p:nvPr/>
          </p:nvSpPr>
          <p:spPr>
            <a:xfrm>
              <a:off x="7336690" y="2517502"/>
              <a:ext cx="71537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</a:rPr>
                <a:t>85%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0EEDE072-326D-64FF-FEBB-7D4FE11D2C11}"/>
              </a:ext>
            </a:extLst>
          </p:cNvPr>
          <p:cNvSpPr txBox="1"/>
          <p:nvPr/>
        </p:nvSpPr>
        <p:spPr>
          <a:xfrm>
            <a:off x="1484415" y="2097973"/>
            <a:ext cx="1692233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cs typeface="Calibri"/>
              </a:rPr>
              <a:t>Time is ~1.24ms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A095F92-0F44-9941-6D8F-6CB8932E2FA8}"/>
              </a:ext>
            </a:extLst>
          </p:cNvPr>
          <p:cNvSpPr txBox="1"/>
          <p:nvPr/>
        </p:nvSpPr>
        <p:spPr>
          <a:xfrm>
            <a:off x="9915896" y="2088077"/>
            <a:ext cx="1900051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cs typeface="Calibri"/>
              </a:rPr>
              <a:t>Time is  ~0.30ms</a:t>
            </a:r>
          </a:p>
        </p:txBody>
      </p:sp>
    </p:spTree>
    <p:extLst>
      <p:ext uri="{BB962C8B-B14F-4D97-AF65-F5344CB8AC3E}">
        <p14:creationId xmlns:p14="http://schemas.microsoft.com/office/powerpoint/2010/main" val="334625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BD43C-DB1C-9EAD-B129-C9C6375A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47" y="706318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CONCLUSION/FUTURE WORK :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383AC88-F16C-83DA-81D1-18522A95D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718" y="2548972"/>
            <a:ext cx="10589595" cy="1748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cs typeface="Calibri"/>
              </a:rPr>
              <a:t>Our model is </a:t>
            </a:r>
            <a:r>
              <a:rPr lang="en-US" sz="2200" b="1">
                <a:cs typeface="Calibri"/>
              </a:rPr>
              <a:t>cost effective, robust, efficient,</a:t>
            </a:r>
            <a:r>
              <a:rPr lang="en-US" sz="2200">
                <a:cs typeface="Calibri"/>
              </a:rPr>
              <a:t> can save lakhs of lives.</a:t>
            </a:r>
            <a:endParaRPr lang="en-US"/>
          </a:p>
          <a:p>
            <a:r>
              <a:rPr lang="en-US" sz="2200">
                <a:cs typeface="Calibri"/>
              </a:rPr>
              <a:t>Our Prototype has limitation it doesn't work in night can be extended by </a:t>
            </a:r>
            <a:r>
              <a:rPr lang="en-US" sz="2200" b="1">
                <a:cs typeface="Calibri"/>
              </a:rPr>
              <a:t>adding night Vision IR Sensor.</a:t>
            </a:r>
            <a:endParaRPr lang="en-US"/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endParaRPr lang="en-US" sz="2200" b="1"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BBA17E-950B-6393-AE36-A61F7AB9211D}"/>
              </a:ext>
            </a:extLst>
          </p:cNvPr>
          <p:cNvSpPr txBox="1"/>
          <p:nvPr/>
        </p:nvSpPr>
        <p:spPr>
          <a:xfrm>
            <a:off x="650917" y="3537173"/>
            <a:ext cx="1097642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Can Connect some </a:t>
            </a:r>
            <a:r>
              <a:rPr lang="en-US" sz="2200" b="1">
                <a:ea typeface="+mn-lt"/>
                <a:cs typeface="+mn-lt"/>
              </a:rPr>
              <a:t>alcohol detecting sensor (MQ3) </a:t>
            </a:r>
            <a:r>
              <a:rPr lang="en-US" sz="2200">
                <a:ea typeface="+mn-lt"/>
                <a:cs typeface="+mn-lt"/>
              </a:rPr>
              <a:t>which detects the </a:t>
            </a:r>
            <a:r>
              <a:rPr lang="en-US" sz="2200" b="1">
                <a:ea typeface="+mn-lt"/>
                <a:cs typeface="+mn-lt"/>
              </a:rPr>
              <a:t>ethanol %</a:t>
            </a:r>
            <a:r>
              <a:rPr lang="en-US" sz="2200">
                <a:ea typeface="+mn-lt"/>
                <a:cs typeface="+mn-lt"/>
              </a:rPr>
              <a:t> in the air .</a:t>
            </a:r>
            <a:endParaRPr lang="en-US" sz="2200">
              <a:ea typeface="Calibri" panose="020F0502020204030204"/>
              <a:cs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2C01B0-C703-E731-50E7-1AC027D613BA}"/>
              </a:ext>
            </a:extLst>
          </p:cNvPr>
          <p:cNvSpPr txBox="1"/>
          <p:nvPr/>
        </p:nvSpPr>
        <p:spPr>
          <a:xfrm>
            <a:off x="605563" y="5000583"/>
            <a:ext cx="10975973" cy="14732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This prototype can be implemented on </a:t>
            </a:r>
            <a:r>
              <a:rPr lang="en-US" sz="2200" b="1">
                <a:ea typeface="+mn-lt"/>
                <a:cs typeface="+mn-lt"/>
              </a:rPr>
              <a:t>Arduino uno or Arduino nano</a:t>
            </a:r>
            <a:r>
              <a:rPr lang="en-US" sz="2200">
                <a:ea typeface="+mn-lt"/>
                <a:cs typeface="+mn-lt"/>
              </a:rPr>
              <a:t> for more efficiency, less overheads and it is smaller in size which adds </a:t>
            </a:r>
            <a:r>
              <a:rPr lang="en-US" sz="2200" b="1">
                <a:ea typeface="+mn-lt"/>
                <a:cs typeface="+mn-lt"/>
              </a:rPr>
              <a:t>more convenience</a:t>
            </a:r>
            <a:r>
              <a:rPr lang="en-US" sz="2200">
                <a:ea typeface="+mn-lt"/>
                <a:cs typeface="+mn-lt"/>
              </a:rPr>
              <a:t>  to </a:t>
            </a:r>
            <a:r>
              <a:rPr lang="en-US" sz="2200" b="1">
                <a:ea typeface="+mn-lt"/>
                <a:cs typeface="+mn-lt"/>
              </a:rPr>
              <a:t>user</a:t>
            </a:r>
            <a:r>
              <a:rPr lang="en-US" sz="2200">
                <a:ea typeface="+mn-lt"/>
                <a:cs typeface="+mn-lt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200">
              <a:ea typeface="+mn-lt"/>
              <a:cs typeface="+mn-lt"/>
            </a:endParaRPr>
          </a:p>
          <a:p>
            <a:pPr algn="l"/>
            <a:endParaRPr lang="en-US" sz="2200"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7B74D1-A47D-3CEE-B898-A32CD69C7A17}"/>
              </a:ext>
            </a:extLst>
          </p:cNvPr>
          <p:cNvSpPr txBox="1"/>
          <p:nvPr/>
        </p:nvSpPr>
        <p:spPr>
          <a:xfrm>
            <a:off x="650917" y="3972088"/>
            <a:ext cx="10529702" cy="134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At present the prototype needs to be </a:t>
            </a:r>
            <a:r>
              <a:rPr lang="en-US" sz="2200" b="1">
                <a:ea typeface="+mn-lt"/>
                <a:cs typeface="+mn-lt"/>
              </a:rPr>
              <a:t>connected to power source</a:t>
            </a:r>
            <a:r>
              <a:rPr lang="en-US" sz="2200">
                <a:ea typeface="+mn-lt"/>
                <a:cs typeface="+mn-lt"/>
              </a:rPr>
              <a:t> continuously ,it can be extended by </a:t>
            </a:r>
            <a:r>
              <a:rPr lang="en-US" sz="2200" b="1">
                <a:ea typeface="+mn-lt"/>
                <a:cs typeface="+mn-lt"/>
              </a:rPr>
              <a:t>adding  battery</a:t>
            </a:r>
            <a:r>
              <a:rPr lang="en-US" sz="2200">
                <a:ea typeface="+mn-lt"/>
                <a:cs typeface="+mn-lt"/>
              </a:rPr>
              <a:t> and other components for making </a:t>
            </a:r>
            <a:r>
              <a:rPr lang="en-US" sz="2200" b="1">
                <a:ea typeface="+mn-lt"/>
                <a:cs typeface="+mn-lt"/>
              </a:rPr>
              <a:t>real time Embedded system.</a:t>
            </a:r>
            <a:endParaRPr lang="en-US" sz="2200">
              <a:ea typeface="+mn-lt"/>
              <a:cs typeface="+mn-lt"/>
            </a:endParaRPr>
          </a:p>
          <a:p>
            <a:pPr algn="l"/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0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3" grpId="0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7777-B37C-0007-332B-7909197FB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7559126" cy="33471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8500" dirty="0">
                <a:cs typeface="Calibri"/>
              </a:rPr>
              <a:t>       THANK YOU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F84FF9D1-B776-D6D0-D18D-E6B3A1840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1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5A2B-EFCA-FCED-56B2-EB9B8977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51" y="280190"/>
            <a:ext cx="9404723" cy="638530"/>
          </a:xfrm>
        </p:spPr>
        <p:txBody>
          <a:bodyPr/>
          <a:lstStyle/>
          <a:p>
            <a:r>
              <a:rPr lang="en-US" b="1">
                <a:latin typeface="Times New Roman"/>
                <a:cs typeface="Times New Roman"/>
              </a:rPr>
              <a:t>References: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DFFF0-3EA3-FA12-8652-861D0B36E651}"/>
              </a:ext>
            </a:extLst>
          </p:cNvPr>
          <p:cNvSpPr txBox="1"/>
          <p:nvPr/>
        </p:nvSpPr>
        <p:spPr>
          <a:xfrm>
            <a:off x="165965" y="1468991"/>
            <a:ext cx="11855391" cy="5868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1 . Aditya Ranjan, Karan Vyas, Sujay Ghadge, Siddharth Patel, Suvarna Sanjay Pawar, “Driver Drowsiness Detection System Using Computer Vision.”, in International Research Journal of Engineering and Technology(IRJET), 2020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2 . Chris Schwarz, John Gaspar, Thomas Miller &amp; Reza Yousefian, “The detection of drowsiness using a driver monitoring system” , in Journal of Traffic Injury Prevention (Taylor and Francis Online), 2019.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3 . Rahul Atul </a:t>
            </a:r>
            <a:r>
              <a:rPr lang="en-US" err="1">
                <a:ea typeface="+mn-lt"/>
                <a:cs typeface="+mn-lt"/>
              </a:rPr>
              <a:t>Bhope</a:t>
            </a:r>
            <a:r>
              <a:rPr lang="en-US">
                <a:ea typeface="+mn-lt"/>
                <a:cs typeface="+mn-lt"/>
              </a:rPr>
              <a:t>, “Computer Vision based drowsiness detection for motorized vehicles with Web Push Notifications”, IEEE 4th International Conference on Internet of Things, IEEE, Ghaziabad, India, 2019.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4. </a:t>
            </a:r>
            <a:r>
              <a:rPr lang="en-US" err="1">
                <a:ea typeface="+mn-lt"/>
                <a:cs typeface="+mn-lt"/>
              </a:rPr>
              <a:t>B.Mohana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err="1">
                <a:ea typeface="+mn-lt"/>
                <a:cs typeface="+mn-lt"/>
              </a:rPr>
              <a:t>C.M.Sheela</a:t>
            </a:r>
            <a:r>
              <a:rPr lang="en-US">
                <a:ea typeface="+mn-lt"/>
                <a:cs typeface="+mn-lt"/>
              </a:rPr>
              <a:t> Rani, “Drowsiness Detection Based on Eye Closure and Yawning Detection”, in International Research Journal of Engineering and Technology(IRJET), 2019.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5.  Archana Jenis M.R M.E., Assistant Professor Soban Mathew. J “Driver Drowsiness and Alcohol Detection System Using Arduino.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  6. </a:t>
            </a:r>
            <a:r>
              <a:rPr lang="en-US" err="1">
                <a:ea typeface="+mn-lt"/>
                <a:cs typeface="+mn-lt"/>
              </a:rPr>
              <a:t>Lestin</a:t>
            </a:r>
            <a:r>
              <a:rPr lang="en-US">
                <a:ea typeface="+mn-lt"/>
                <a:cs typeface="+mn-lt"/>
              </a:rPr>
              <a:t> Jills Joseph and Dr. Lokesha M, “Arduino based real time driver drowsiness detection and Alert System” </a:t>
            </a:r>
            <a:r>
              <a:rPr lang="en-US" err="1">
                <a:ea typeface="+mn-lt"/>
                <a:cs typeface="+mn-lt"/>
              </a:rPr>
              <a:t>september</a:t>
            </a:r>
            <a:r>
              <a:rPr lang="en-US">
                <a:ea typeface="+mn-lt"/>
                <a:cs typeface="+mn-lt"/>
              </a:rPr>
              <a:t> 2016</a:t>
            </a:r>
          </a:p>
          <a:p>
            <a:pPr marL="285750" indent="-285750">
              <a:buFont typeface="Arial"/>
              <a:buChar char="•"/>
            </a:pPr>
            <a:br>
              <a:rPr lang="en-US"/>
            </a:b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9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B244-8147-0FF3-3E5B-7187E8A8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AGENDA: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22496F6C-1F9C-7FBD-FB64-2C3D500ED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229629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7411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3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25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27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9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1CBA5-76F0-25ED-112B-6196503E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2900" b="1">
                <a:latin typeface="Times New Roman"/>
                <a:cs typeface="Times New Roman"/>
              </a:rPr>
              <a:t>INTRODUCTION: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A6EBAFB-17FA-4FD9-C469-DD6993AB4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144" y="1466029"/>
            <a:ext cx="5810458" cy="356650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 Vehicles accidents due to driver drowsiness –40% of highway accidents.</a:t>
            </a:r>
          </a:p>
          <a:p>
            <a:pPr>
              <a:buClr>
                <a:srgbClr val="8AD0D6"/>
              </a:buClr>
            </a:pPr>
            <a:r>
              <a:rPr lang="en-US" sz="2800">
                <a:latin typeface="Times New Roman"/>
                <a:cs typeface="Times New Roman"/>
              </a:rPr>
              <a:t> Drowsiness- fatigueness, lack of sleep.</a:t>
            </a:r>
          </a:p>
          <a:p>
            <a:pPr>
              <a:buClr>
                <a:srgbClr val="8AD0D6"/>
              </a:buClr>
            </a:pPr>
            <a:r>
              <a:rPr lang="en-US" sz="2800">
                <a:latin typeface="Times New Roman"/>
                <a:cs typeface="Times New Roman"/>
              </a:rPr>
              <a:t>  Existing methods for drowsiness detection  are not efficient.</a:t>
            </a:r>
          </a:p>
          <a:p>
            <a:pPr marL="0" indent="0">
              <a:buClr>
                <a:srgbClr val="8AD0D6"/>
              </a:buClr>
              <a:buNone/>
            </a:pP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E38C5-7773-50C3-8A40-4FE0134F7A3B}"/>
              </a:ext>
            </a:extLst>
          </p:cNvPr>
          <p:cNvSpPr txBox="1"/>
          <p:nvPr/>
        </p:nvSpPr>
        <p:spPr>
          <a:xfrm>
            <a:off x="1250205" y="5125841"/>
            <a:ext cx="93537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AIM: </a:t>
            </a:r>
            <a:r>
              <a:rPr lang="en-US" sz="2400">
                <a:latin typeface="Times New Roman"/>
                <a:cs typeface="Times New Roman"/>
              </a:rPr>
              <a:t>To design a real time embedded system for drowsiness detection with minimized memory and computational overheads.</a:t>
            </a:r>
            <a:endParaRPr lang="en-US" sz="2400"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33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0865-D3CF-3D33-9B17-03359BAD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04" y="783397"/>
            <a:ext cx="2589856" cy="1400530"/>
          </a:xfrm>
        </p:spPr>
        <p:txBody>
          <a:bodyPr/>
          <a:lstStyle/>
          <a:p>
            <a:r>
              <a:rPr lang="en-US" sz="3200" b="1">
                <a:latin typeface="Times New Roman"/>
                <a:cs typeface="Times New Roman"/>
              </a:rPr>
              <a:t>Raspberry pi Model: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3500D86-279D-042B-D50D-31F9AE1F8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6037" y="594868"/>
            <a:ext cx="1745053" cy="1259997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C39283F-B551-64AA-8961-5B1B93A5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27" y="668278"/>
            <a:ext cx="1841201" cy="125137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156287A-1780-3851-C177-EC1524900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272" y="524773"/>
            <a:ext cx="1790702" cy="1250832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C9B366-1265-62BF-A17E-81B6A9555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797" y="5253838"/>
            <a:ext cx="2470031" cy="1253002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7DC38FB6-E87D-73AD-21F6-9A74DEB4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79" y="5254655"/>
            <a:ext cx="1841201" cy="12513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63CE613-AA71-0F0D-7934-3713C8A5F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96" y="5103513"/>
            <a:ext cx="1553655" cy="15536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08BD28-ACC8-09D9-3DE2-2057C5DB6A84}"/>
              </a:ext>
            </a:extLst>
          </p:cNvPr>
          <p:cNvSpPr txBox="1"/>
          <p:nvPr/>
        </p:nvSpPr>
        <p:spPr>
          <a:xfrm>
            <a:off x="85638" y="5597479"/>
            <a:ext cx="3243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 New Roman"/>
                <a:cs typeface="Times New Roman"/>
              </a:rPr>
              <a:t>Arduino Model: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7DC10A-C047-4306-144A-78882A95906D}"/>
              </a:ext>
            </a:extLst>
          </p:cNvPr>
          <p:cNvSpPr txBox="1"/>
          <p:nvPr/>
        </p:nvSpPr>
        <p:spPr>
          <a:xfrm>
            <a:off x="4290390" y="2998304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7" name="Callout: Down Arrow 16">
            <a:extLst>
              <a:ext uri="{FF2B5EF4-FFF2-40B4-BE49-F238E27FC236}">
                <a16:creationId xmlns:a16="http://schemas.microsoft.com/office/drawing/2014/main" id="{E14611D7-4BCB-5914-DFBB-AF3E51C4B027}"/>
              </a:ext>
            </a:extLst>
          </p:cNvPr>
          <p:cNvSpPr/>
          <p:nvPr/>
        </p:nvSpPr>
        <p:spPr>
          <a:xfrm>
            <a:off x="4562310" y="3526203"/>
            <a:ext cx="4169433" cy="143773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Times New Roman"/>
                <a:ea typeface="+mn-lt"/>
                <a:cs typeface="+mn-lt"/>
              </a:rPr>
              <a:t>Reduced overheads</a:t>
            </a:r>
            <a:endParaRPr lang="en-US" sz="3600">
              <a:latin typeface="Times New Roman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0F9FFB28-7040-0A6F-3961-9F972DCFAD64}"/>
              </a:ext>
            </a:extLst>
          </p:cNvPr>
          <p:cNvSpPr txBox="1"/>
          <p:nvPr/>
        </p:nvSpPr>
        <p:spPr>
          <a:xfrm>
            <a:off x="226598" y="2302253"/>
            <a:ext cx="3257729" cy="121470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Times New Roman"/>
                <a:cs typeface="Times New Roman"/>
              </a:rPr>
              <a:t>EYE ASPECT RATIO:</a:t>
            </a:r>
          </a:p>
          <a:p>
            <a:r>
              <a:rPr lang="en-US" sz="2400">
                <a:latin typeface="Times New Roman"/>
                <a:cs typeface="Times New Roman"/>
              </a:rPr>
              <a:t>An eye blink detection method.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37912E7E-6EC1-8537-695E-E89292E1F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0475" y="2252102"/>
            <a:ext cx="4094671" cy="930438"/>
          </a:xfrm>
          <a:prstGeom prst="rect">
            <a:avLst/>
          </a:prstGeom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A86E9F84-BCE5-9F7D-DB3E-05993F4982B3}"/>
              </a:ext>
            </a:extLst>
          </p:cNvPr>
          <p:cNvSpPr txBox="1"/>
          <p:nvPr/>
        </p:nvSpPr>
        <p:spPr>
          <a:xfrm>
            <a:off x="2724326" y="196860"/>
            <a:ext cx="3315236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err="1">
                <a:latin typeface="Times New Roman"/>
                <a:cs typeface="Times New Roman"/>
              </a:rPr>
              <a:t>Picamera</a:t>
            </a:r>
            <a:r>
              <a:rPr lang="en-US" b="1">
                <a:latin typeface="Times New Roman"/>
                <a:cs typeface="Times New Roman"/>
              </a:rPr>
              <a:t>: to capture real time video</a:t>
            </a: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C59C4F5E-3A62-C639-F196-A6C21E4A9F4A}"/>
              </a:ext>
            </a:extLst>
          </p:cNvPr>
          <p:cNvSpPr txBox="1"/>
          <p:nvPr/>
        </p:nvSpPr>
        <p:spPr>
          <a:xfrm>
            <a:off x="5718870" y="6470180"/>
            <a:ext cx="318584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cs typeface="Times New Roman"/>
              </a:rPr>
              <a:t>Buzzer: to alert drowsy driver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57BB8207-27F6-C858-89DA-52104E1C3CCB}"/>
              </a:ext>
            </a:extLst>
          </p:cNvPr>
          <p:cNvSpPr txBox="1"/>
          <p:nvPr/>
        </p:nvSpPr>
        <p:spPr>
          <a:xfrm>
            <a:off x="9054785" y="155202"/>
            <a:ext cx="2553239" cy="38370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cs typeface="Times New Roman"/>
              </a:rPr>
              <a:t>Raspberry pi 4  board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57BB8207-27F6-C858-89DA-52104E1C3CCB}"/>
              </a:ext>
            </a:extLst>
          </p:cNvPr>
          <p:cNvSpPr txBox="1"/>
          <p:nvPr/>
        </p:nvSpPr>
        <p:spPr>
          <a:xfrm>
            <a:off x="3288566" y="4884454"/>
            <a:ext cx="2553239" cy="38370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cs typeface="Times New Roman"/>
              </a:rPr>
              <a:t>Arduino mega board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57BB8207-27F6-C858-89DA-52104E1C3CCB}"/>
              </a:ext>
            </a:extLst>
          </p:cNvPr>
          <p:cNvSpPr txBox="1"/>
          <p:nvPr/>
        </p:nvSpPr>
        <p:spPr>
          <a:xfrm>
            <a:off x="9513063" y="4696650"/>
            <a:ext cx="2553239" cy="38370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cs typeface="Times New Roman"/>
              </a:rPr>
              <a:t>IR sensor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BEC9F9D-EFA9-1409-9B86-C2A53930F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569" y="2184691"/>
            <a:ext cx="3677728" cy="1266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E4622-DE3A-105E-CF59-AB3AB6BEB8AD}"/>
              </a:ext>
            </a:extLst>
          </p:cNvPr>
          <p:cNvSpPr txBox="1"/>
          <p:nvPr/>
        </p:nvSpPr>
        <p:spPr>
          <a:xfrm>
            <a:off x="6090249" y="267419"/>
            <a:ext cx="297323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imes New Roman"/>
              </a:rPr>
              <a:t>Buzzer: to alert drowsy driver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92208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6EA7F8-96F8-9E9F-3F87-D9B2AA9126D6}"/>
              </a:ext>
            </a:extLst>
          </p:cNvPr>
          <p:cNvSpPr txBox="1"/>
          <p:nvPr/>
        </p:nvSpPr>
        <p:spPr>
          <a:xfrm>
            <a:off x="939451" y="704588"/>
            <a:ext cx="10190445" cy="5871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46E12-417F-0BC5-C212-68158A278752}"/>
              </a:ext>
            </a:extLst>
          </p:cNvPr>
          <p:cNvSpPr txBox="1"/>
          <p:nvPr/>
        </p:nvSpPr>
        <p:spPr>
          <a:xfrm>
            <a:off x="183312" y="362536"/>
            <a:ext cx="11447183" cy="6401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                  </a:t>
            </a:r>
            <a:r>
              <a:rPr lang="en-US" sz="3200" b="1">
                <a:cs typeface="Calibri"/>
              </a:rPr>
              <a:t>BACKGROUND AND RELATED WORK</a:t>
            </a:r>
          </a:p>
          <a:p>
            <a:endParaRPr lang="en-US" sz="3200" b="1"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400" b="1">
                <a:cs typeface="Calibri"/>
              </a:rPr>
              <a:t>2016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Tereza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Soukupova</a:t>
            </a:r>
            <a:r>
              <a:rPr lang="en-US">
                <a:ea typeface="+mn-lt"/>
                <a:cs typeface="+mn-lt"/>
              </a:rPr>
              <a:t> et al  in 2016 used the eye-aspect ratio to detect the drowsiness of the driver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 paper "Arduino based real time driver drowsiness detection and mobile art </a:t>
            </a:r>
            <a:r>
              <a:rPr lang="en-US" err="1">
                <a:ea typeface="+mn-lt"/>
                <a:cs typeface="+mn-lt"/>
              </a:rPr>
              <a:t>sysem</a:t>
            </a:r>
            <a:r>
              <a:rPr lang="en-US">
                <a:ea typeface="+mn-lt"/>
                <a:cs typeface="+mn-lt"/>
              </a:rPr>
              <a:t> using </a:t>
            </a:r>
            <a:r>
              <a:rPr lang="en-US" err="1">
                <a:ea typeface="+mn-lt"/>
                <a:cs typeface="+mn-lt"/>
              </a:rPr>
              <a:t>bluetooth"they</a:t>
            </a:r>
            <a:r>
              <a:rPr lang="en-US">
                <a:ea typeface="+mn-lt"/>
                <a:cs typeface="+mn-lt"/>
              </a:rPr>
              <a:t> proposed a system for detecting drivers drowsiness on Arduino microcontroller board based on   Atmega328P for real-time monitoring</a:t>
            </a:r>
          </a:p>
          <a:p>
            <a:r>
              <a:rPr lang="en-US">
                <a:ea typeface="+mn-lt"/>
                <a:cs typeface="+mn-lt"/>
              </a:rPr>
              <a:t>                Used IR sensor for detecting</a:t>
            </a:r>
          </a:p>
          <a:p>
            <a:r>
              <a:rPr lang="en-US">
                <a:ea typeface="+mn-lt"/>
                <a:cs typeface="+mn-lt"/>
              </a:rPr>
              <a:t>                Used low power and have low cost</a:t>
            </a:r>
            <a:endParaRPr lang="en-US">
              <a:ea typeface="+mn-lt"/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 b="1">
                <a:ea typeface="+mn-lt"/>
                <a:cs typeface="Calibri"/>
              </a:rPr>
              <a:t>2018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     </a:t>
            </a:r>
            <a:r>
              <a:rPr lang="en-US">
                <a:ea typeface="+mn-lt"/>
                <a:cs typeface="+mn-lt"/>
              </a:rPr>
              <a:t>Rateb et al  in 2018 detected drowsiness of a driver using neural networks</a:t>
            </a:r>
          </a:p>
          <a:p>
            <a:r>
              <a:rPr lang="en-US">
                <a:cs typeface="Calibri"/>
              </a:rPr>
              <a:t>        Archana et al  </a:t>
            </a:r>
            <a:r>
              <a:rPr lang="en-US">
                <a:ea typeface="+mn-lt"/>
                <a:cs typeface="+mn-lt"/>
              </a:rPr>
              <a:t>detected driver drowsiness using eye blink sensor.</a:t>
            </a:r>
          </a:p>
          <a:p>
            <a:endParaRPr lang="en-US" b="1"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b="1">
                <a:cs typeface="Calibri"/>
              </a:rPr>
              <a:t>2019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 paper “The detection of drowsiness using a driver monitoring system” drowsiness system classified  drivers' into  drowsiness into low, moderate, and severe levels of drowsiness.</a:t>
            </a:r>
          </a:p>
          <a:p>
            <a:r>
              <a:rPr lang="en-US">
                <a:ea typeface="+mn-lt"/>
                <a:cs typeface="+mn-lt"/>
              </a:rPr>
              <a:t>              Limitations - could not classify drowsiness into moderate and severe levels of drowsiness. </a:t>
            </a:r>
            <a:r>
              <a:rPr lang="en-US">
                <a:cs typeface="Calibri"/>
              </a:rPr>
              <a:t>      </a:t>
            </a:r>
            <a:r>
              <a:rPr lang="en-US" sz="2000">
                <a:cs typeface="Calibri"/>
              </a:rPr>
              <a:t>                </a:t>
            </a:r>
            <a:endParaRPr lang="en-US"/>
          </a:p>
          <a:p>
            <a:r>
              <a:rPr lang="en-US" sz="2000">
                <a:cs typeface="Calibri"/>
              </a:rPr>
              <a:t>     </a:t>
            </a:r>
          </a:p>
        </p:txBody>
      </p:sp>
    </p:spTree>
    <p:extLst>
      <p:ext uri="{BB962C8B-B14F-4D97-AF65-F5344CB8AC3E}">
        <p14:creationId xmlns:p14="http://schemas.microsoft.com/office/powerpoint/2010/main" val="244462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7F6510-9B2F-7778-71E8-1DEFAFBF4541}"/>
              </a:ext>
            </a:extLst>
          </p:cNvPr>
          <p:cNvSpPr txBox="1"/>
          <p:nvPr/>
        </p:nvSpPr>
        <p:spPr>
          <a:xfrm>
            <a:off x="782876" y="456678"/>
            <a:ext cx="10568835" cy="3144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77C34-39E8-B8A8-35C1-782B65DA1B1D}"/>
              </a:ext>
            </a:extLst>
          </p:cNvPr>
          <p:cNvSpPr txBox="1"/>
          <p:nvPr/>
        </p:nvSpPr>
        <p:spPr>
          <a:xfrm>
            <a:off x="665445" y="454068"/>
            <a:ext cx="10678438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In paper </a:t>
            </a:r>
            <a:r>
              <a:rPr lang="en-US">
                <a:ea typeface="+mn-lt"/>
                <a:cs typeface="+mn-lt"/>
              </a:rPr>
              <a:t>“Drowsiness Detection Based on Eye Closure and Yawning </a:t>
            </a:r>
            <a:r>
              <a:rPr lang="en-US" err="1">
                <a:ea typeface="+mn-lt"/>
                <a:cs typeface="+mn-lt"/>
              </a:rPr>
              <a:t>Detection”</a:t>
            </a:r>
            <a:r>
              <a:rPr lang="en-US" err="1">
                <a:cs typeface="Calibri"/>
              </a:rPr>
              <a:t>driver's</a:t>
            </a:r>
            <a:r>
              <a:rPr lang="en-US">
                <a:ea typeface="+mn-lt"/>
                <a:cs typeface="+mn-lt"/>
              </a:rPr>
              <a:t> eye movements and mouth movements are tracked using Haar cascade classifiers.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    Results detected accurately in 85% of cases</a:t>
            </a:r>
          </a:p>
          <a:p>
            <a:r>
              <a:rPr lang="en-US" b="1">
                <a:ea typeface="+mn-lt"/>
                <a:cs typeface="+mn-lt"/>
              </a:rPr>
              <a:t>HAAR Cascade </a:t>
            </a:r>
            <a:r>
              <a:rPr lang="en-US">
                <a:ea typeface="+mn-lt"/>
                <a:cs typeface="+mn-lt"/>
              </a:rPr>
              <a:t>: Machine learning approach where a lot of positive and negative images are used to train the classifier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Limitation :High false positive detection, Less accurate, Training custom object is hard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2400" b="1">
                <a:ea typeface="+mn-lt"/>
                <a:cs typeface="+mn-lt"/>
              </a:rPr>
              <a:t>2020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   In paper “Driver Drowsiness Detection System Using Computer Vision.” analyzing the eye blinks of humans using facial landmark  detection by calculating  eye aspect ratio</a:t>
            </a:r>
          </a:p>
          <a:p>
            <a:r>
              <a:rPr lang="en-US">
                <a:ea typeface="+mn-lt"/>
                <a:cs typeface="+mn-lt"/>
              </a:rPr>
              <a:t>            Results showed that system effectively detected level of eye openness.</a:t>
            </a:r>
          </a:p>
          <a:p>
            <a:r>
              <a:rPr lang="en-US">
                <a:ea typeface="+mn-lt"/>
                <a:cs typeface="+mn-lt"/>
              </a:rPr>
              <a:t>            Performance cost is low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  In paper "Driver drowsiness and alcohol detection using </a:t>
            </a:r>
            <a:r>
              <a:rPr lang="en-US" err="1">
                <a:ea typeface="+mn-lt"/>
                <a:cs typeface="+mn-lt"/>
              </a:rPr>
              <a:t>arduino</a:t>
            </a:r>
            <a:r>
              <a:rPr lang="en-US">
                <a:ea typeface="+mn-lt"/>
                <a:cs typeface="+mn-lt"/>
              </a:rPr>
              <a:t>"</a:t>
            </a:r>
          </a:p>
          <a:p>
            <a:r>
              <a:rPr lang="en-US">
                <a:ea typeface="+mn-lt"/>
                <a:cs typeface="+mn-lt"/>
              </a:rPr>
              <a:t>             system detects driver drowsiness using eye blink sensor.</a:t>
            </a:r>
          </a:p>
        </p:txBody>
      </p:sp>
    </p:spTree>
    <p:extLst>
      <p:ext uri="{BB962C8B-B14F-4D97-AF65-F5344CB8AC3E}">
        <p14:creationId xmlns:p14="http://schemas.microsoft.com/office/powerpoint/2010/main" val="211016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6114C-A1EB-4879-9154-1117A25CC9B8}"/>
              </a:ext>
            </a:extLst>
          </p:cNvPr>
          <p:cNvSpPr txBox="1"/>
          <p:nvPr/>
        </p:nvSpPr>
        <p:spPr>
          <a:xfrm>
            <a:off x="349390" y="1283031"/>
            <a:ext cx="11322424" cy="5724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FROM PREVIOUS WORK </a:t>
            </a:r>
          </a:p>
          <a:p>
            <a:r>
              <a:rPr lang="en-US" b="1">
                <a:cs typeface="Calibri"/>
              </a:rPr>
              <a:t>             </a:t>
            </a:r>
            <a:r>
              <a:rPr lang="en-US" sz="2000" b="1">
                <a:cs typeface="Calibri"/>
              </a:rPr>
              <a:t>       </a:t>
            </a:r>
            <a:r>
              <a:rPr lang="en-US" sz="2000">
                <a:cs typeface="Calibri"/>
              </a:rPr>
              <a:t> </a:t>
            </a:r>
            <a:r>
              <a:rPr lang="en-US">
                <a:cs typeface="Calibri"/>
              </a:rPr>
              <a:t>To detect drowsiness of driver </a:t>
            </a:r>
            <a:r>
              <a:rPr lang="en-US">
                <a:ea typeface="+mn-lt"/>
                <a:cs typeface="+mn-lt"/>
              </a:rPr>
              <a:t>fingerprint, behavioral and physiological measures are used which need physical contact and are costly</a:t>
            </a:r>
            <a:endParaRPr lang="en-US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b="1">
                <a:ea typeface="+mn-lt"/>
                <a:cs typeface="+mn-lt"/>
              </a:rPr>
              <a:t>We need an approach which is :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Has no human intervention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Process which is simpler and faster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Reliable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Accurate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Can be widely used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Low performance cost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ea typeface="+mn-lt"/>
                <a:cs typeface="+mn-lt"/>
              </a:rPr>
              <a:t>Eye blinking detection is key to drowsiness detection</a:t>
            </a:r>
            <a:endParaRPr lang="en-US">
              <a:cs typeface="Calibri"/>
            </a:endParaRPr>
          </a:p>
          <a:p>
            <a:pPr marL="342900" indent="-342900">
              <a:buFont typeface="Wingdings"/>
              <a:buChar char="q"/>
            </a:pPr>
            <a:r>
              <a:rPr lang="en-US">
                <a:ea typeface="+mn-lt"/>
                <a:cs typeface="+mn-lt"/>
              </a:rPr>
              <a:t>Here comes </a:t>
            </a:r>
            <a:r>
              <a:rPr lang="en-US" err="1">
                <a:ea typeface="+mn-lt"/>
                <a:cs typeface="+mn-lt"/>
              </a:rPr>
              <a:t>dlib</a:t>
            </a:r>
            <a:r>
              <a:rPr lang="en-US">
                <a:ea typeface="+mn-lt"/>
                <a:cs typeface="+mn-lt"/>
              </a:rPr>
              <a:t> library for face detection and facial landmarks detection  - more accurate than </a:t>
            </a:r>
            <a:r>
              <a:rPr lang="en-US" err="1">
                <a:ea typeface="+mn-lt"/>
                <a:cs typeface="+mn-lt"/>
              </a:rPr>
              <a:t>Opencv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en-US" sz="1600">
              <a:cs typeface="Calibri"/>
            </a:endParaRPr>
          </a:p>
          <a:p>
            <a:r>
              <a:rPr lang="en-US" b="1">
                <a:cs typeface="Calibri"/>
              </a:rPr>
              <a:t>             </a:t>
            </a:r>
            <a:r>
              <a:rPr lang="en-US" sz="2000" b="1">
                <a:cs typeface="Calibri"/>
              </a:rPr>
              <a:t> </a:t>
            </a:r>
            <a:endParaRPr lang="en-US" sz="20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FFDFB-9DF6-D3B9-FFD3-4A23F1DF661D}"/>
              </a:ext>
            </a:extLst>
          </p:cNvPr>
          <p:cNvSpPr txBox="1"/>
          <p:nvPr/>
        </p:nvSpPr>
        <p:spPr>
          <a:xfrm>
            <a:off x="571499" y="477555"/>
            <a:ext cx="105557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                        </a:t>
            </a:r>
            <a:r>
              <a:rPr lang="en-US" sz="4000" b="1">
                <a:cs typeface="Calibri"/>
              </a:rPr>
              <a:t>PROBLEM STATEMENT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02106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F244A-424F-3D57-142A-8F488D7E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37" y="1490943"/>
            <a:ext cx="10822966" cy="475745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1800">
                <a:ea typeface="+mj-lt"/>
                <a:cs typeface="+mj-lt"/>
              </a:rPr>
              <a:t>Use eye aspect ratio to determine eye openness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 sz="1800" b="1">
                <a:ea typeface="+mj-lt"/>
                <a:cs typeface="+mj-lt"/>
              </a:rPr>
              <a:t>OUR  DROWSINESS DETECTION SYSTEM</a:t>
            </a:r>
            <a:endParaRPr lang="en-US" sz="1800">
              <a:ea typeface="+mj-lt"/>
              <a:cs typeface="+mj-lt"/>
            </a:endParaRPr>
          </a:p>
          <a:p>
            <a:pPr>
              <a:buClr>
                <a:srgbClr val="8AD0D6"/>
              </a:buClr>
              <a:buFont typeface="Wingdings,Sans-Serif" charset="2"/>
              <a:buChar char="Ø"/>
            </a:pPr>
            <a:r>
              <a:rPr lang="en-US" sz="1800">
                <a:ea typeface="+mj-lt"/>
                <a:cs typeface="+mj-lt"/>
              </a:rPr>
              <a:t>Detect drowsiness – EAR in every frame in real time</a:t>
            </a:r>
          </a:p>
          <a:p>
            <a:pPr>
              <a:buClr>
                <a:srgbClr val="8AD0D6"/>
              </a:buClr>
              <a:buFont typeface="Wingdings,Sans-Serif" charset="2"/>
              <a:buChar char="Ø"/>
            </a:pPr>
            <a:r>
              <a:rPr lang="en-US" sz="1800">
                <a:ea typeface="+mj-lt"/>
                <a:cs typeface="+mj-lt"/>
              </a:rPr>
              <a:t>Buzzer sound</a:t>
            </a:r>
            <a:endParaRPr lang="en-US"/>
          </a:p>
          <a:p>
            <a:pPr marL="0" indent="0">
              <a:buClr>
                <a:srgbClr val="8AD0D6"/>
              </a:buClr>
              <a:buNone/>
            </a:pPr>
            <a:r>
              <a:rPr lang="en-US" sz="1800"/>
              <a:t> </a:t>
            </a:r>
            <a:r>
              <a:rPr lang="en-US" b="1">
                <a:latin typeface="Times New Roman"/>
                <a:cs typeface="Times New Roman"/>
              </a:rPr>
              <a:t>CHALLENGES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1800"/>
              <a:t>Might have memory and computational overheads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1800"/>
              <a:t>Pi model can't be used 24/7 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1800"/>
              <a:t>Consumes large memory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1800"/>
              <a:t>Gets heated early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1800"/>
              <a:t>Costlier</a:t>
            </a:r>
          </a:p>
          <a:p>
            <a:pPr>
              <a:buClr>
                <a:srgbClr val="8AD0D6"/>
              </a:buClr>
              <a:buFont typeface="Wingdings" charset="2"/>
              <a:buChar char="q"/>
            </a:pPr>
            <a:r>
              <a:rPr lang="en-US" sz="1800"/>
              <a:t>Need to overcome them</a:t>
            </a:r>
          </a:p>
        </p:txBody>
      </p:sp>
    </p:spTree>
    <p:extLst>
      <p:ext uri="{BB962C8B-B14F-4D97-AF65-F5344CB8AC3E}">
        <p14:creationId xmlns:p14="http://schemas.microsoft.com/office/powerpoint/2010/main" val="192383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5138058" y="1798865"/>
            <a:ext cx="1915886" cy="586013"/>
          </a:xfrm>
          <a:prstGeom prst="rect">
            <a:avLst/>
          </a:prstGeom>
          <a:solidFill>
            <a:srgbClr val="73D6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5138058" y="2458356"/>
            <a:ext cx="1915886" cy="586013"/>
          </a:xfrm>
          <a:prstGeom prst="rect">
            <a:avLst/>
          </a:prstGeom>
          <a:solidFill>
            <a:srgbClr val="01D8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5138058" y="3117847"/>
            <a:ext cx="1915886" cy="586013"/>
          </a:xfrm>
          <a:prstGeom prst="rect">
            <a:avLst/>
          </a:prstGeom>
          <a:solidFill>
            <a:srgbClr val="00D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5138058" y="3777338"/>
            <a:ext cx="1915886" cy="586013"/>
          </a:xfrm>
          <a:prstGeom prst="rect">
            <a:avLst/>
          </a:prstGeom>
          <a:solidFill>
            <a:srgbClr val="00CC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5138058" y="4436829"/>
            <a:ext cx="1915886" cy="586013"/>
          </a:xfrm>
          <a:prstGeom prst="rect">
            <a:avLst/>
          </a:prstGeom>
          <a:solidFill>
            <a:srgbClr val="0079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7053944" y="644978"/>
            <a:ext cx="1262742" cy="1739899"/>
          </a:xfrm>
          <a:custGeom>
            <a:avLst/>
            <a:gdLst/>
            <a:ahLst/>
            <a:cxnLst/>
            <a:rect l="l" t="t" r="r" b="b"/>
            <a:pathLst>
              <a:path w="1262742" h="1739899" extrusionOk="0">
                <a:moveTo>
                  <a:pt x="1262742" y="905"/>
                </a:moveTo>
                <a:lnTo>
                  <a:pt x="1262742" y="952500"/>
                </a:lnTo>
                <a:lnTo>
                  <a:pt x="2" y="1739899"/>
                </a:lnTo>
                <a:lnTo>
                  <a:pt x="0" y="1739899"/>
                </a:lnTo>
                <a:lnTo>
                  <a:pt x="0" y="1153885"/>
                </a:lnTo>
                <a:close/>
                <a:moveTo>
                  <a:pt x="1251404" y="0"/>
                </a:moveTo>
                <a:lnTo>
                  <a:pt x="1262742" y="0"/>
                </a:lnTo>
                <a:lnTo>
                  <a:pt x="1262742" y="905"/>
                </a:lnTo>
                <a:lnTo>
                  <a:pt x="1249795" y="905"/>
                </a:lnTo>
                <a:close/>
              </a:path>
            </a:pathLst>
          </a:custGeom>
          <a:solidFill>
            <a:srgbClr val="5CA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053944" y="1798866"/>
            <a:ext cx="1262742" cy="1245504"/>
          </a:xfrm>
          <a:custGeom>
            <a:avLst/>
            <a:gdLst/>
            <a:ahLst/>
            <a:cxnLst/>
            <a:rect l="l" t="t" r="r" b="b"/>
            <a:pathLst>
              <a:path w="803728" h="1245504" extrusionOk="0">
                <a:moveTo>
                  <a:pt x="803726" y="0"/>
                </a:moveTo>
                <a:lnTo>
                  <a:pt x="803728" y="0"/>
                </a:lnTo>
                <a:lnTo>
                  <a:pt x="803728" y="952497"/>
                </a:lnTo>
                <a:lnTo>
                  <a:pt x="0" y="1245504"/>
                </a:lnTo>
                <a:lnTo>
                  <a:pt x="0" y="659487"/>
                </a:lnTo>
                <a:close/>
              </a:path>
            </a:pathLst>
          </a:custGeom>
          <a:solidFill>
            <a:srgbClr val="01AC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7053944" y="2959700"/>
            <a:ext cx="1262742" cy="945550"/>
          </a:xfrm>
          <a:custGeom>
            <a:avLst/>
            <a:gdLst/>
            <a:ahLst/>
            <a:cxnLst/>
            <a:rect l="l" t="t" r="r" b="b"/>
            <a:pathLst>
              <a:path w="1262742" h="945550" extrusionOk="0">
                <a:moveTo>
                  <a:pt x="1262742" y="0"/>
                </a:moveTo>
                <a:lnTo>
                  <a:pt x="1262742" y="945550"/>
                </a:lnTo>
                <a:lnTo>
                  <a:pt x="0" y="744160"/>
                </a:lnTo>
                <a:lnTo>
                  <a:pt x="0" y="158146"/>
                </a:lnTo>
                <a:close/>
              </a:path>
            </a:pathLst>
          </a:custGeom>
          <a:solidFill>
            <a:srgbClr val="01AB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7053944" y="3777337"/>
            <a:ext cx="1262742" cy="1281799"/>
          </a:xfrm>
          <a:custGeom>
            <a:avLst/>
            <a:gdLst/>
            <a:ahLst/>
            <a:cxnLst/>
            <a:rect l="l" t="t" r="r" b="b"/>
            <a:pathLst>
              <a:path w="1262742" h="1281799" extrusionOk="0">
                <a:moveTo>
                  <a:pt x="0" y="1281798"/>
                </a:moveTo>
                <a:lnTo>
                  <a:pt x="1262742" y="1281798"/>
                </a:lnTo>
                <a:lnTo>
                  <a:pt x="1262742" y="1281799"/>
                </a:lnTo>
                <a:lnTo>
                  <a:pt x="0" y="1281799"/>
                </a:lnTo>
                <a:close/>
                <a:moveTo>
                  <a:pt x="0" y="0"/>
                </a:moveTo>
                <a:lnTo>
                  <a:pt x="8" y="0"/>
                </a:lnTo>
                <a:lnTo>
                  <a:pt x="1262742" y="336248"/>
                </a:lnTo>
                <a:lnTo>
                  <a:pt x="1262742" y="1281798"/>
                </a:lnTo>
                <a:lnTo>
                  <a:pt x="0" y="586013"/>
                </a:lnTo>
                <a:close/>
              </a:path>
            </a:pathLst>
          </a:custGeom>
          <a:solidFill>
            <a:srgbClr val="01A3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7053944" y="4436826"/>
            <a:ext cx="1262742" cy="1776195"/>
          </a:xfrm>
          <a:custGeom>
            <a:avLst/>
            <a:gdLst/>
            <a:ahLst/>
            <a:cxnLst/>
            <a:rect l="l" t="t" r="r" b="b"/>
            <a:pathLst>
              <a:path w="1262742" h="1776195" extrusionOk="0">
                <a:moveTo>
                  <a:pt x="0" y="1"/>
                </a:moveTo>
                <a:lnTo>
                  <a:pt x="1262742" y="823697"/>
                </a:lnTo>
                <a:lnTo>
                  <a:pt x="1262742" y="1776195"/>
                </a:lnTo>
                <a:lnTo>
                  <a:pt x="1262741" y="1776195"/>
                </a:lnTo>
                <a:lnTo>
                  <a:pt x="0" y="576500"/>
                </a:lnTo>
                <a:close/>
                <a:moveTo>
                  <a:pt x="0" y="0"/>
                </a:moveTo>
                <a:lnTo>
                  <a:pt x="1262742" y="0"/>
                </a:lnTo>
                <a:lnTo>
                  <a:pt x="1262742" y="1"/>
                </a:lnTo>
                <a:lnTo>
                  <a:pt x="0" y="1"/>
                </a:lnTo>
                <a:close/>
              </a:path>
            </a:pathLst>
          </a:custGeom>
          <a:solidFill>
            <a:srgbClr val="0061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 flipH="1">
            <a:off x="3875316" y="644978"/>
            <a:ext cx="1262742" cy="1739899"/>
          </a:xfrm>
          <a:custGeom>
            <a:avLst/>
            <a:gdLst/>
            <a:ahLst/>
            <a:cxnLst/>
            <a:rect l="l" t="t" r="r" b="b"/>
            <a:pathLst>
              <a:path w="1262742" h="1739899" extrusionOk="0">
                <a:moveTo>
                  <a:pt x="1262742" y="905"/>
                </a:moveTo>
                <a:lnTo>
                  <a:pt x="0" y="1153885"/>
                </a:lnTo>
                <a:lnTo>
                  <a:pt x="0" y="1739899"/>
                </a:lnTo>
                <a:lnTo>
                  <a:pt x="2" y="1739899"/>
                </a:lnTo>
                <a:lnTo>
                  <a:pt x="1262742" y="952500"/>
                </a:lnTo>
                <a:close/>
                <a:moveTo>
                  <a:pt x="1262742" y="0"/>
                </a:moveTo>
                <a:lnTo>
                  <a:pt x="1257173" y="0"/>
                </a:lnTo>
                <a:lnTo>
                  <a:pt x="1255056" y="905"/>
                </a:lnTo>
                <a:lnTo>
                  <a:pt x="1262742" y="905"/>
                </a:lnTo>
                <a:close/>
              </a:path>
            </a:pathLst>
          </a:custGeom>
          <a:solidFill>
            <a:srgbClr val="5CA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 flipH="1">
            <a:off x="3875316" y="1798866"/>
            <a:ext cx="1262742" cy="1245504"/>
          </a:xfrm>
          <a:custGeom>
            <a:avLst/>
            <a:gdLst/>
            <a:ahLst/>
            <a:cxnLst/>
            <a:rect l="l" t="t" r="r" b="b"/>
            <a:pathLst>
              <a:path w="803728" h="1245504" extrusionOk="0">
                <a:moveTo>
                  <a:pt x="803726" y="0"/>
                </a:moveTo>
                <a:lnTo>
                  <a:pt x="803728" y="0"/>
                </a:lnTo>
                <a:lnTo>
                  <a:pt x="803728" y="952497"/>
                </a:lnTo>
                <a:lnTo>
                  <a:pt x="0" y="1245504"/>
                </a:lnTo>
                <a:lnTo>
                  <a:pt x="0" y="659487"/>
                </a:lnTo>
                <a:close/>
              </a:path>
            </a:pathLst>
          </a:custGeom>
          <a:solidFill>
            <a:srgbClr val="01AC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 flipH="1">
            <a:off x="3875316" y="2959700"/>
            <a:ext cx="1262742" cy="945550"/>
          </a:xfrm>
          <a:custGeom>
            <a:avLst/>
            <a:gdLst/>
            <a:ahLst/>
            <a:cxnLst/>
            <a:rect l="l" t="t" r="r" b="b"/>
            <a:pathLst>
              <a:path w="1262742" h="945550" extrusionOk="0">
                <a:moveTo>
                  <a:pt x="1262742" y="0"/>
                </a:moveTo>
                <a:lnTo>
                  <a:pt x="1262742" y="945550"/>
                </a:lnTo>
                <a:lnTo>
                  <a:pt x="0" y="744160"/>
                </a:lnTo>
                <a:lnTo>
                  <a:pt x="0" y="158146"/>
                </a:lnTo>
                <a:close/>
              </a:path>
            </a:pathLst>
          </a:custGeom>
          <a:solidFill>
            <a:srgbClr val="01AB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 flipH="1">
            <a:off x="3875316" y="3777337"/>
            <a:ext cx="1262742" cy="1281799"/>
          </a:xfrm>
          <a:custGeom>
            <a:avLst/>
            <a:gdLst/>
            <a:ahLst/>
            <a:cxnLst/>
            <a:rect l="l" t="t" r="r" b="b"/>
            <a:pathLst>
              <a:path w="1262742" h="1281799" extrusionOk="0">
                <a:moveTo>
                  <a:pt x="0" y="1281798"/>
                </a:moveTo>
                <a:lnTo>
                  <a:pt x="1262742" y="1281798"/>
                </a:lnTo>
                <a:lnTo>
                  <a:pt x="1262742" y="1281799"/>
                </a:lnTo>
                <a:lnTo>
                  <a:pt x="0" y="1281799"/>
                </a:lnTo>
                <a:close/>
                <a:moveTo>
                  <a:pt x="0" y="0"/>
                </a:moveTo>
                <a:lnTo>
                  <a:pt x="8" y="0"/>
                </a:lnTo>
                <a:lnTo>
                  <a:pt x="1262742" y="336248"/>
                </a:lnTo>
                <a:lnTo>
                  <a:pt x="1262742" y="1281798"/>
                </a:lnTo>
                <a:lnTo>
                  <a:pt x="0" y="586013"/>
                </a:lnTo>
                <a:close/>
              </a:path>
            </a:pathLst>
          </a:custGeom>
          <a:solidFill>
            <a:srgbClr val="01A3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 flipH="1">
            <a:off x="3875316" y="4436826"/>
            <a:ext cx="1262742" cy="1776195"/>
          </a:xfrm>
          <a:custGeom>
            <a:avLst/>
            <a:gdLst/>
            <a:ahLst/>
            <a:cxnLst/>
            <a:rect l="l" t="t" r="r" b="b"/>
            <a:pathLst>
              <a:path w="1262742" h="1776195" extrusionOk="0">
                <a:moveTo>
                  <a:pt x="0" y="1"/>
                </a:moveTo>
                <a:lnTo>
                  <a:pt x="1262742" y="823697"/>
                </a:lnTo>
                <a:lnTo>
                  <a:pt x="1262742" y="1776195"/>
                </a:lnTo>
                <a:lnTo>
                  <a:pt x="1262741" y="1776195"/>
                </a:lnTo>
                <a:lnTo>
                  <a:pt x="0" y="576500"/>
                </a:lnTo>
                <a:close/>
                <a:moveTo>
                  <a:pt x="0" y="0"/>
                </a:moveTo>
                <a:lnTo>
                  <a:pt x="1262742" y="0"/>
                </a:lnTo>
                <a:lnTo>
                  <a:pt x="1262742" y="1"/>
                </a:lnTo>
                <a:lnTo>
                  <a:pt x="0" y="1"/>
                </a:lnTo>
                <a:close/>
              </a:path>
            </a:pathLst>
          </a:custGeom>
          <a:solidFill>
            <a:srgbClr val="0061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1045029" y="203200"/>
            <a:ext cx="2235200" cy="609600"/>
            <a:chOff x="1045029" y="203200"/>
            <a:chExt cx="2235200" cy="609600"/>
          </a:xfrm>
        </p:grpSpPr>
        <p:sp>
          <p:nvSpPr>
            <p:cNvPr id="100" name="Google Shape;100;p1"/>
            <p:cNvSpPr/>
            <p:nvPr/>
          </p:nvSpPr>
          <p:spPr>
            <a:xfrm>
              <a:off x="1045029" y="203200"/>
              <a:ext cx="2235200" cy="609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1271815" y="249732"/>
              <a:ext cx="1872343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800">
                  <a:solidFill>
                    <a:schemeClr val="lt1"/>
                  </a:solidFill>
                  <a:latin typeface="Arial Black"/>
                  <a:sym typeface="Arial Black"/>
                </a:rPr>
                <a:t>Raspberry Pi</a:t>
              </a:r>
              <a:r>
                <a:rPr lang="en-US">
                  <a:solidFill>
                    <a:schemeClr val="lt1"/>
                  </a:solidFill>
                  <a:latin typeface="Arial Black"/>
                  <a:sym typeface="Arial Black"/>
                </a:rPr>
                <a:t> </a:t>
              </a:r>
              <a:endParaRPr lang="en-US">
                <a:solidFill>
                  <a:schemeClr val="lt1"/>
                </a:solidFill>
                <a:latin typeface="Arial Black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8911773" y="203200"/>
            <a:ext cx="2235200" cy="609600"/>
            <a:chOff x="8911773" y="203200"/>
            <a:chExt cx="2235200" cy="609600"/>
          </a:xfrm>
        </p:grpSpPr>
        <p:sp>
          <p:nvSpPr>
            <p:cNvPr id="103" name="Google Shape;103;p1"/>
            <p:cNvSpPr/>
            <p:nvPr/>
          </p:nvSpPr>
          <p:spPr>
            <a:xfrm>
              <a:off x="8911773" y="203200"/>
              <a:ext cx="2235200" cy="609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 txBox="1"/>
            <p:nvPr/>
          </p:nvSpPr>
          <p:spPr>
            <a:xfrm>
              <a:off x="9029701" y="286017"/>
              <a:ext cx="209005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1800">
                  <a:solidFill>
                    <a:schemeClr val="lt1"/>
                  </a:solidFill>
                  <a:latin typeface="Arial Black"/>
                  <a:sym typeface="Arial Black"/>
                </a:rPr>
                <a:t>Arduino </a:t>
              </a:r>
              <a:r>
                <a:rPr lang="en-US">
                  <a:solidFill>
                    <a:schemeClr val="lt1"/>
                  </a:solidFill>
                  <a:latin typeface="Arial Black"/>
                  <a:sym typeface="Arial Black"/>
                </a:rPr>
                <a:t>Mega</a:t>
              </a:r>
              <a:endParaRPr lang="en-US" err="1">
                <a:solidFill>
                  <a:schemeClr val="lt1"/>
                </a:solidFill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8316686" y="644980"/>
            <a:ext cx="3338287" cy="952498"/>
            <a:chOff x="8316686" y="644980"/>
            <a:chExt cx="3338287" cy="952498"/>
          </a:xfrm>
        </p:grpSpPr>
        <p:sp>
          <p:nvSpPr>
            <p:cNvPr id="106" name="Google Shape;106;p1"/>
            <p:cNvSpPr/>
            <p:nvPr/>
          </p:nvSpPr>
          <p:spPr>
            <a:xfrm rot="5400000">
              <a:off x="9509581" y="-547915"/>
              <a:ext cx="952498" cy="333828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7" name="Google Shape;107;p1" descr="Mone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13764" y="892628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"/>
            <p:cNvSpPr txBox="1"/>
            <p:nvPr/>
          </p:nvSpPr>
          <p:spPr>
            <a:xfrm>
              <a:off x="8427362" y="917581"/>
              <a:ext cx="250739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20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Uses Infrared Sensor(IR) to capture eye blinking detection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oogle Shape;110;p1"/>
          <p:cNvGrpSpPr/>
          <p:nvPr/>
        </p:nvGrpSpPr>
        <p:grpSpPr>
          <a:xfrm>
            <a:off x="8316686" y="1798866"/>
            <a:ext cx="3338287" cy="952498"/>
            <a:chOff x="8316686" y="1798866"/>
            <a:chExt cx="3338287" cy="952498"/>
          </a:xfrm>
        </p:grpSpPr>
        <p:sp>
          <p:nvSpPr>
            <p:cNvPr id="111" name="Google Shape;111;p1"/>
            <p:cNvSpPr/>
            <p:nvPr/>
          </p:nvSpPr>
          <p:spPr>
            <a:xfrm rot="5400000">
              <a:off x="9509581" y="605971"/>
              <a:ext cx="952498" cy="333828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" name="Google Shape;112;p1" descr="Diamon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94304" y="204651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"/>
            <p:cNvSpPr txBox="1"/>
            <p:nvPr/>
          </p:nvSpPr>
          <p:spPr>
            <a:xfrm>
              <a:off x="8400148" y="1948770"/>
              <a:ext cx="2507392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20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Based on the eye blinking it sends signal to receiver ,doesn’t require to train the model 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5" name="Google Shape;115;p1"/>
          <p:cNvGrpSpPr/>
          <p:nvPr/>
        </p:nvGrpSpPr>
        <p:grpSpPr>
          <a:xfrm>
            <a:off x="8316686" y="2952752"/>
            <a:ext cx="3338287" cy="952498"/>
            <a:chOff x="8316686" y="2952752"/>
            <a:chExt cx="3338287" cy="952498"/>
          </a:xfrm>
        </p:grpSpPr>
        <p:sp>
          <p:nvSpPr>
            <p:cNvPr id="116" name="Google Shape;116;p1"/>
            <p:cNvSpPr/>
            <p:nvPr/>
          </p:nvSpPr>
          <p:spPr>
            <a:xfrm rot="5400000">
              <a:off x="9509581" y="1759857"/>
              <a:ext cx="952498" cy="333828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" name="Google Shape;117;p1" descr="Walle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65603" y="320040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"/>
            <p:cNvSpPr txBox="1"/>
            <p:nvPr/>
          </p:nvSpPr>
          <p:spPr>
            <a:xfrm>
              <a:off x="8536219" y="3199489"/>
              <a:ext cx="248925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200">
                  <a:latin typeface="Calibri"/>
                  <a:cs typeface="Calibri"/>
                </a:rPr>
                <a:t>Just counts the signals or (0,1). </a:t>
              </a:r>
              <a:r>
                <a:rPr lang="en-US" sz="1200">
                  <a:ea typeface="+mn-lt"/>
                  <a:cs typeface="+mn-lt"/>
                </a:rPr>
                <a:t>The eye blink rate is continuously being monitored by using Arduino</a:t>
              </a:r>
              <a:endParaRPr lang="en-US" sz="1200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0" name="Google Shape;120;p1"/>
          <p:cNvGrpSpPr/>
          <p:nvPr/>
        </p:nvGrpSpPr>
        <p:grpSpPr>
          <a:xfrm>
            <a:off x="8316686" y="4106638"/>
            <a:ext cx="3338287" cy="1136034"/>
            <a:chOff x="8316686" y="4106638"/>
            <a:chExt cx="3338287" cy="1136034"/>
          </a:xfrm>
        </p:grpSpPr>
        <p:sp>
          <p:nvSpPr>
            <p:cNvPr id="121" name="Google Shape;121;p1"/>
            <p:cNvSpPr/>
            <p:nvPr/>
          </p:nvSpPr>
          <p:spPr>
            <a:xfrm rot="5400000">
              <a:off x="9509581" y="2913743"/>
              <a:ext cx="952498" cy="333828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2" name="Google Shape;122;p1" descr="Shopping cart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958344" y="435428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"/>
            <p:cNvSpPr txBox="1"/>
            <p:nvPr/>
          </p:nvSpPr>
          <p:spPr>
            <a:xfrm>
              <a:off x="8418291" y="4227050"/>
              <a:ext cx="2507392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200"/>
                <a:t>if 0 appears MORE THAN 0.3s, it means driver is sleeping raise BUZZER else repeat the process in the case of 1 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>
                <a:solidFill>
                  <a:srgbClr val="7F7F7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25" name="Google Shape;125;p1"/>
          <p:cNvGrpSpPr/>
          <p:nvPr/>
        </p:nvGrpSpPr>
        <p:grpSpPr>
          <a:xfrm>
            <a:off x="8316686" y="5260524"/>
            <a:ext cx="3338287" cy="952498"/>
            <a:chOff x="8316686" y="5260524"/>
            <a:chExt cx="3338287" cy="952498"/>
          </a:xfrm>
        </p:grpSpPr>
        <p:sp>
          <p:nvSpPr>
            <p:cNvPr id="126" name="Google Shape;126;p1"/>
            <p:cNvSpPr/>
            <p:nvPr/>
          </p:nvSpPr>
          <p:spPr>
            <a:xfrm rot="5400000">
              <a:off x="9509581" y="4067629"/>
              <a:ext cx="952498" cy="333828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7" name="Google Shape;127;p1" descr="Register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972858" y="5508172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"/>
            <p:cNvSpPr txBox="1"/>
            <p:nvPr/>
          </p:nvSpPr>
          <p:spPr>
            <a:xfrm>
              <a:off x="8409220" y="5403383"/>
              <a:ext cx="257996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200">
                  <a:latin typeface="Calibri"/>
                  <a:cs typeface="Calibri"/>
                </a:rPr>
                <a:t>Simple computation and </a:t>
              </a:r>
              <a:r>
                <a:rPr lang="en-US" sz="1200" b="1">
                  <a:latin typeface="Calibri"/>
                  <a:cs typeface="Calibri"/>
                </a:rPr>
                <a:t>very efficient </a:t>
              </a:r>
              <a:r>
                <a:rPr lang="en-US" sz="1200">
                  <a:latin typeface="Calibri"/>
                  <a:cs typeface="Calibri"/>
                </a:rPr>
                <a:t>,It works </a:t>
              </a:r>
              <a:r>
                <a:rPr lang="en-US" sz="1200" b="1">
                  <a:latin typeface="Calibri"/>
                  <a:cs typeface="Calibri"/>
                </a:rPr>
                <a:t>24/7 </a:t>
              </a:r>
              <a:r>
                <a:rPr lang="en-US" sz="1200">
                  <a:latin typeface="Calibri"/>
                  <a:cs typeface="Calibri"/>
                </a:rPr>
                <a:t>and overheads are removed easily</a:t>
              </a:r>
            </a:p>
          </p:txBody>
        </p:sp>
      </p:grpSp>
      <p:grpSp>
        <p:nvGrpSpPr>
          <p:cNvPr id="130" name="Google Shape;130;p1"/>
          <p:cNvGrpSpPr/>
          <p:nvPr/>
        </p:nvGrpSpPr>
        <p:grpSpPr>
          <a:xfrm>
            <a:off x="537028" y="1798866"/>
            <a:ext cx="3338287" cy="952498"/>
            <a:chOff x="537028" y="1798866"/>
            <a:chExt cx="3338287" cy="952498"/>
          </a:xfrm>
        </p:grpSpPr>
        <p:sp>
          <p:nvSpPr>
            <p:cNvPr id="131" name="Google Shape;131;p1"/>
            <p:cNvSpPr/>
            <p:nvPr/>
          </p:nvSpPr>
          <p:spPr>
            <a:xfrm rot="-5400000" flipH="1">
              <a:off x="1729923" y="605971"/>
              <a:ext cx="952498" cy="333828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 txBox="1"/>
            <p:nvPr/>
          </p:nvSpPr>
          <p:spPr>
            <a:xfrm>
              <a:off x="745670" y="1994127"/>
              <a:ext cx="291560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r"/>
              <a:r>
                <a:rPr lang="en-US" sz="1200">
                  <a:latin typeface="Calibri"/>
                  <a:cs typeface="Calibri"/>
                </a:rPr>
                <a:t>Face detection algorithm(Dlib ) and Uses Machine Learning  Dataset to train  </a:t>
              </a:r>
            </a:p>
          </p:txBody>
        </p:sp>
        <p:pic>
          <p:nvPicPr>
            <p:cNvPr id="134" name="Google Shape;134;p1" descr="Bullsey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1694" y="204349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1"/>
          <p:cNvGrpSpPr/>
          <p:nvPr/>
        </p:nvGrpSpPr>
        <p:grpSpPr>
          <a:xfrm>
            <a:off x="537028" y="2952752"/>
            <a:ext cx="3338287" cy="959764"/>
            <a:chOff x="537028" y="2952752"/>
            <a:chExt cx="3338287" cy="959764"/>
          </a:xfrm>
        </p:grpSpPr>
        <p:sp>
          <p:nvSpPr>
            <p:cNvPr id="136" name="Google Shape;136;p1"/>
            <p:cNvSpPr/>
            <p:nvPr/>
          </p:nvSpPr>
          <p:spPr>
            <a:xfrm rot="-5400000" flipH="1">
              <a:off x="1729923" y="1759857"/>
              <a:ext cx="952498" cy="333828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 txBox="1"/>
            <p:nvPr/>
          </p:nvSpPr>
          <p:spPr>
            <a:xfrm>
              <a:off x="899884" y="3081560"/>
              <a:ext cx="2797677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r"/>
              <a:r>
                <a:rPr lang="en-US" sz="1200">
                  <a:latin typeface="Calibri"/>
                  <a:cs typeface="Calibri"/>
                </a:rPr>
                <a:t>EYE Aspect Ratio  (Calculate) using EYE detection of each frame  from video, and it  has to map with the .dataset of trained file too .</a:t>
              </a:r>
            </a:p>
          </p:txBody>
        </p:sp>
        <p:pic>
          <p:nvPicPr>
            <p:cNvPr id="139" name="Google Shape;139;p1" descr="Presentation with pie chart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52580" y="3197446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p1"/>
          <p:cNvGrpSpPr/>
          <p:nvPr/>
        </p:nvGrpSpPr>
        <p:grpSpPr>
          <a:xfrm>
            <a:off x="537028" y="644980"/>
            <a:ext cx="3338287" cy="952498"/>
            <a:chOff x="537028" y="644980"/>
            <a:chExt cx="3338287" cy="952498"/>
          </a:xfrm>
        </p:grpSpPr>
        <p:sp>
          <p:nvSpPr>
            <p:cNvPr id="141" name="Google Shape;141;p1"/>
            <p:cNvSpPr/>
            <p:nvPr/>
          </p:nvSpPr>
          <p:spPr>
            <a:xfrm rot="-5400000" flipH="1">
              <a:off x="1729923" y="-547915"/>
              <a:ext cx="952498" cy="333828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 txBox="1"/>
            <p:nvPr/>
          </p:nvSpPr>
          <p:spPr>
            <a:xfrm>
              <a:off x="791027" y="962938"/>
              <a:ext cx="2888391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r"/>
              <a:r>
                <a:rPr lang="en-US" sz="1200">
                  <a:latin typeface="Calibri"/>
                  <a:cs typeface="Calibri"/>
                  <a:sym typeface="Calibri"/>
                </a:rPr>
                <a:t>Input Video (Live stream ) From Camera</a:t>
              </a:r>
              <a:endParaRPr lang="en-US">
                <a:latin typeface="Arial"/>
                <a:cs typeface="Arial"/>
                <a:sym typeface="Calibri"/>
              </a:endParaRPr>
            </a:p>
            <a:p>
              <a:pPr algn="r"/>
              <a:endParaRPr lang="en-US">
                <a:cs typeface="Arial"/>
              </a:endParaRPr>
            </a:p>
          </p:txBody>
        </p:sp>
        <p:pic>
          <p:nvPicPr>
            <p:cNvPr id="144" name="Google Shape;144;p1" descr="Lightbulb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51411" y="892628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1"/>
          <p:cNvGrpSpPr/>
          <p:nvPr/>
        </p:nvGrpSpPr>
        <p:grpSpPr>
          <a:xfrm>
            <a:off x="537028" y="4106638"/>
            <a:ext cx="3338287" cy="952498"/>
            <a:chOff x="537028" y="4106638"/>
            <a:chExt cx="3338287" cy="952498"/>
          </a:xfrm>
        </p:grpSpPr>
        <p:sp>
          <p:nvSpPr>
            <p:cNvPr id="146" name="Google Shape;146;p1"/>
            <p:cNvSpPr/>
            <p:nvPr/>
          </p:nvSpPr>
          <p:spPr>
            <a:xfrm rot="-5400000" flipH="1">
              <a:off x="1729923" y="2913743"/>
              <a:ext cx="952498" cy="333828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908956" y="4363121"/>
              <a:ext cx="250739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r"/>
              <a:r>
                <a:rPr lang="en-US" sz="1200">
                  <a:solidFill>
                    <a:schemeClr val="tx1"/>
                  </a:solidFill>
                  <a:latin typeface="Calibri"/>
                  <a:cs typeface="Calibri"/>
                  <a:sym typeface="Calibri"/>
                </a:rPr>
                <a:t>If Drowsiness detected BUZZER else Repeat  the process Continuously  </a:t>
              </a:r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49" name="Google Shape;149;p1" descr="Hourglass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51409" y="4364867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"/>
          <p:cNvGrpSpPr/>
          <p:nvPr/>
        </p:nvGrpSpPr>
        <p:grpSpPr>
          <a:xfrm>
            <a:off x="537028" y="5260524"/>
            <a:ext cx="3338287" cy="952498"/>
            <a:chOff x="537028" y="5260524"/>
            <a:chExt cx="3338287" cy="952498"/>
          </a:xfrm>
        </p:grpSpPr>
        <p:sp>
          <p:nvSpPr>
            <p:cNvPr id="151" name="Google Shape;151;p1"/>
            <p:cNvSpPr/>
            <p:nvPr/>
          </p:nvSpPr>
          <p:spPr>
            <a:xfrm rot="-5400000" flipH="1">
              <a:off x="1729923" y="4067629"/>
              <a:ext cx="952498" cy="333828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 txBox="1"/>
            <p:nvPr/>
          </p:nvSpPr>
          <p:spPr>
            <a:xfrm>
              <a:off x="954313" y="5358026"/>
              <a:ext cx="2507392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r"/>
              <a:r>
                <a:rPr lang="en-US" sz="1200">
                  <a:latin typeface="Calibri"/>
                  <a:cs typeface="Calibri"/>
                  <a:sym typeface="Calibri"/>
                </a:rPr>
                <a:t>This is </a:t>
              </a:r>
              <a:r>
                <a:rPr lang="en-US" sz="1200" b="1">
                  <a:latin typeface="Calibri"/>
                  <a:cs typeface="Calibri"/>
                  <a:sym typeface="Calibri"/>
                </a:rPr>
                <a:t>very Inefficient</a:t>
              </a:r>
              <a:r>
                <a:rPr lang="en-US" sz="1200">
                  <a:latin typeface="Calibri"/>
                  <a:cs typeface="Calibri"/>
                  <a:sym typeface="Calibri"/>
                </a:rPr>
                <a:t> and there are computational and memory overheads ,</a:t>
              </a:r>
              <a:r>
                <a:rPr lang="en-US" sz="1200" b="1">
                  <a:latin typeface="Calibri"/>
                  <a:cs typeface="Calibri"/>
                  <a:sym typeface="Calibri"/>
                </a:rPr>
                <a:t>not affordable</a:t>
              </a:r>
              <a:r>
                <a:rPr lang="en-US" sz="1200">
                  <a:latin typeface="Calibri"/>
                  <a:cs typeface="Calibri"/>
                  <a:sym typeface="Calibri"/>
                </a:rPr>
                <a:t> and works for </a:t>
              </a:r>
              <a:r>
                <a:rPr lang="en-US" sz="1200" b="1">
                  <a:latin typeface="Calibri"/>
                  <a:cs typeface="Calibri"/>
                  <a:sym typeface="Calibri"/>
                </a:rPr>
                <a:t>limited hours only</a:t>
              </a:r>
              <a:r>
                <a:rPr lang="en-US" sz="1200">
                  <a:latin typeface="Calibri"/>
                  <a:cs typeface="Calibri"/>
                  <a:sym typeface="Calibri"/>
                </a:rPr>
                <a:t> </a:t>
              </a:r>
              <a:endParaRPr lang="en-US"/>
            </a:p>
          </p:txBody>
        </p:sp>
        <p:pic>
          <p:nvPicPr>
            <p:cNvPr id="154" name="Google Shape;154;p1" descr="Bank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51409" y="5508172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1"/>
          <p:cNvSpPr/>
          <p:nvPr/>
        </p:nvSpPr>
        <p:spPr>
          <a:xfrm>
            <a:off x="5023825" y="5112986"/>
            <a:ext cx="2137188" cy="390302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"/>
          <p:cNvSpPr/>
          <p:nvPr/>
        </p:nvSpPr>
        <p:spPr>
          <a:xfrm>
            <a:off x="382833" y="6237582"/>
            <a:ext cx="3559591" cy="390302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Microprocessor </a:t>
            </a:r>
            <a:endParaRPr lang="en-U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8321053" y="6323846"/>
            <a:ext cx="3559591" cy="390302"/>
          </a:xfrm>
          <a:prstGeom prst="ellipse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Micro controller</a:t>
            </a:r>
            <a:endParaRPr lang="en-U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372A5-8063-AF15-E0B2-3DBD700268B0}"/>
              </a:ext>
            </a:extLst>
          </p:cNvPr>
          <p:cNvSpPr txBox="1"/>
          <p:nvPr/>
        </p:nvSpPr>
        <p:spPr>
          <a:xfrm>
            <a:off x="4000500" y="172356"/>
            <a:ext cx="39551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cs typeface="Arial"/>
              </a:rPr>
              <a:t>Proposed 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0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1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office theme</vt:lpstr>
      <vt:lpstr>Office Theme</vt:lpstr>
      <vt:lpstr>Office Theme</vt:lpstr>
      <vt:lpstr>Ion</vt:lpstr>
      <vt:lpstr>Real-time Driver Drowsiness detection using Embedded system</vt:lpstr>
      <vt:lpstr>AGENDA:</vt:lpstr>
      <vt:lpstr>INTRODUCTION:</vt:lpstr>
      <vt:lpstr>Raspberry pi Model: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Did we Optimize ?</vt:lpstr>
      <vt:lpstr>EVALUATION/RESULTS : </vt:lpstr>
      <vt:lpstr>PowerPoint Presentation</vt:lpstr>
      <vt:lpstr>CONCLUSION/FUTURE WORK :</vt:lpstr>
      <vt:lpstr>PowerPoint Presentation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</cp:revision>
  <dcterms:created xsi:type="dcterms:W3CDTF">2022-11-11T08:44:58Z</dcterms:created>
  <dcterms:modified xsi:type="dcterms:W3CDTF">2022-11-14T06:51:38Z</dcterms:modified>
</cp:coreProperties>
</file>